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313" r:id="rId4"/>
    <p:sldId id="315" r:id="rId5"/>
    <p:sldId id="305" r:id="rId6"/>
    <p:sldId id="294" r:id="rId7"/>
    <p:sldId id="257" r:id="rId8"/>
    <p:sldId id="326" r:id="rId9"/>
    <p:sldId id="316" r:id="rId10"/>
    <p:sldId id="306" r:id="rId11"/>
    <p:sldId id="318" r:id="rId12"/>
    <p:sldId id="322" r:id="rId13"/>
    <p:sldId id="280" r:id="rId14"/>
    <p:sldId id="336" r:id="rId15"/>
    <p:sldId id="332" r:id="rId16"/>
    <p:sldId id="335" r:id="rId17"/>
    <p:sldId id="343" r:id="rId18"/>
    <p:sldId id="340" r:id="rId19"/>
    <p:sldId id="344" r:id="rId20"/>
    <p:sldId id="296" r:id="rId21"/>
    <p:sldId id="310" r:id="rId22"/>
    <p:sldId id="309" r:id="rId23"/>
    <p:sldId id="346" r:id="rId24"/>
    <p:sldId id="348" r:id="rId25"/>
    <p:sldId id="349" r:id="rId2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48" autoAdjust="0"/>
    <p:restoredTop sz="94697"/>
  </p:normalViewPr>
  <p:slideViewPr>
    <p:cSldViewPr>
      <p:cViewPr varScale="1">
        <p:scale>
          <a:sx n="69" d="100"/>
          <a:sy n="69" d="100"/>
        </p:scale>
        <p:origin x="200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74EEFA0-5FC4-7D92-33C9-6ED207BFAC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945E31D-F1C2-B057-4F22-882FEE8E6AD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8389454-EF12-164E-B66A-A22AABA6EC2E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4" name="슬라이드 이미지 개체 틀 3">
            <a:extLst>
              <a:ext uri="{FF2B5EF4-FFF2-40B4-BE49-F238E27FC236}">
                <a16:creationId xmlns:a16="http://schemas.microsoft.com/office/drawing/2014/main" id="{6E78DDBB-5102-C28C-6011-F3A5A287FE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>
            <a:extLst>
              <a:ext uri="{FF2B5EF4-FFF2-40B4-BE49-F238E27FC236}">
                <a16:creationId xmlns:a16="http://schemas.microsoft.com/office/drawing/2014/main" id="{2CC5F572-53DC-A72D-06DB-C9DAE9F0F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E900BC-E3F2-8C0A-F86A-0BE26EFCAB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23073A-ADA0-B29F-2745-73C1761E20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6E914500-6ECA-7A49-980D-70669051F5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슬라이드 이미지 개체 틀 1">
            <a:extLst>
              <a:ext uri="{FF2B5EF4-FFF2-40B4-BE49-F238E27FC236}">
                <a16:creationId xmlns:a16="http://schemas.microsoft.com/office/drawing/2014/main" id="{78F2EE86-EC14-94AB-D823-A78E47AB6F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슬라이드 노트 개체 틀 2">
            <a:extLst>
              <a:ext uri="{FF2B5EF4-FFF2-40B4-BE49-F238E27FC236}">
                <a16:creationId xmlns:a16="http://schemas.microsoft.com/office/drawing/2014/main" id="{8A538614-020A-F36C-FAC0-42F6E071AA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15363" name="슬라이드 번호 개체 틀 3">
            <a:extLst>
              <a:ext uri="{FF2B5EF4-FFF2-40B4-BE49-F238E27FC236}">
                <a16:creationId xmlns:a16="http://schemas.microsoft.com/office/drawing/2014/main" id="{57ED4274-69BC-8C37-D1FE-9CBC5A16F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9D8C535D-458F-7B47-83B9-BA2D613479E4}" type="slidenum">
              <a:rPr lang="ko-KR" altLang="en-US"/>
              <a:pPr>
                <a:spcBef>
                  <a:spcPct val="0"/>
                </a:spcBef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sym typeface="Wingdings" panose="05000000000000000000" pitchFamily="2" charset="2"/>
              </a:rPr>
              <a:t>US: categorical (black &amp; white) </a:t>
            </a:r>
            <a:r>
              <a:rPr lang="en-US" altLang="ko-KR" b="1" dirty="0">
                <a:sym typeface="Wingdings" panose="05000000000000000000" pitchFamily="2" charset="2"/>
              </a:rPr>
              <a:t>3rd party doctrine</a:t>
            </a:r>
            <a:r>
              <a:rPr lang="en-US" altLang="ko-KR" dirty="0">
                <a:sym typeface="Wingdings" panose="05000000000000000000" pitchFamily="2" charset="2"/>
              </a:rPr>
              <a:t> – Supreme Court: “metadata acquisition not a “search” so not need warrant” but US Congress changed law by making some metadata subject to court order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EU: incremental - e.g. walking in gay pride march not considered voluntary giving up of privacy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US:  becoming more incremental – </a:t>
            </a:r>
            <a:r>
              <a:rPr lang="en-US" altLang="ko-KR" b="1" dirty="0">
                <a:sym typeface="Wingdings" panose="05000000000000000000" pitchFamily="2" charset="2"/>
              </a:rPr>
              <a:t>Jones</a:t>
            </a:r>
            <a:r>
              <a:rPr lang="en-US" altLang="ko-KR" dirty="0">
                <a:sym typeface="Wingdings" panose="05000000000000000000" pitchFamily="2" charset="2"/>
              </a:rPr>
              <a:t> (location tracking),</a:t>
            </a:r>
            <a:r>
              <a:rPr lang="en-US" altLang="ko-KR" b="1" dirty="0">
                <a:sym typeface="Wingdings" panose="05000000000000000000" pitchFamily="2" charset="2"/>
              </a:rPr>
              <a:t> Riley</a:t>
            </a:r>
            <a:r>
              <a:rPr lang="en-US" altLang="ko-KR" dirty="0">
                <a:sym typeface="Wingdings" panose="05000000000000000000" pitchFamily="2" charset="2"/>
              </a:rPr>
              <a:t>(mobile phone search), </a:t>
            </a:r>
            <a:r>
              <a:rPr lang="en-US" altLang="ko-KR" b="1" dirty="0">
                <a:sym typeface="Wingdings" panose="05000000000000000000" pitchFamily="2" charset="2"/>
              </a:rPr>
              <a:t>Carpenter</a:t>
            </a:r>
            <a:r>
              <a:rPr lang="en-US" altLang="ko-KR" dirty="0">
                <a:sym typeface="Wingdings" panose="05000000000000000000" pitchFamily="2" charset="2"/>
              </a:rPr>
              <a:t> (cell tower location no 3</a:t>
            </a:r>
            <a:r>
              <a:rPr lang="en-US" altLang="ko-KR" baseline="30000" dirty="0">
                <a:sym typeface="Wingdings" panose="05000000000000000000" pitchFamily="2" charset="2"/>
              </a:rPr>
              <a:t>rd</a:t>
            </a:r>
            <a:r>
              <a:rPr lang="en-US" altLang="ko-KR" dirty="0">
                <a:sym typeface="Wingdings" panose="05000000000000000000" pitchFamily="2" charset="2"/>
              </a:rPr>
              <a:t> party doctrine)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Anyway, when it comes to criminal investigation, EU=US because of public interest –e.g. French police collecting info at gay pride march will not need warrant. </a:t>
            </a:r>
            <a:r>
              <a:rPr lang="en-US" altLang="ko-KR" b="1" u="sng" dirty="0">
                <a:sym typeface="Wingdings" panose="05000000000000000000" pitchFamily="2" charset="2"/>
              </a:rPr>
              <a:t>Difference is when private parties collect and use data.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4500-6ECA-7A49-980D-70669051F5AB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8913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슬라이드 이미지 개체 틀 1">
            <a:extLst>
              <a:ext uri="{FF2B5EF4-FFF2-40B4-BE49-F238E27FC236}">
                <a16:creationId xmlns:a16="http://schemas.microsoft.com/office/drawing/2014/main" id="{E81662FC-3CCC-2F4B-0250-170D325B87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슬라이드 노트 개체 틀 2">
            <a:extLst>
              <a:ext uri="{FF2B5EF4-FFF2-40B4-BE49-F238E27FC236}">
                <a16:creationId xmlns:a16="http://schemas.microsoft.com/office/drawing/2014/main" id="{9373E6A4-A970-A07E-2298-01B3273412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18435" name="슬라이드 번호 개체 틀 3">
            <a:extLst>
              <a:ext uri="{FF2B5EF4-FFF2-40B4-BE49-F238E27FC236}">
                <a16:creationId xmlns:a16="http://schemas.microsoft.com/office/drawing/2014/main" id="{FC8A3784-9B2F-67DE-38A3-3AABAC856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38D37CF6-616D-DC4B-9739-31FDFB51E178}" type="slidenum">
              <a:rPr lang="ko-KR" altLang="en-US"/>
              <a:pPr>
                <a:spcBef>
                  <a:spcPct val="0"/>
                </a:spcBef>
              </a:pPr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>
            <a:extLst>
              <a:ext uri="{FF2B5EF4-FFF2-40B4-BE49-F238E27FC236}">
                <a16:creationId xmlns:a16="http://schemas.microsoft.com/office/drawing/2014/main" id="{045227A8-154A-C742-ED42-311389A7F2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슬라이드 노트 개체 틀 2">
            <a:extLst>
              <a:ext uri="{FF2B5EF4-FFF2-40B4-BE49-F238E27FC236}">
                <a16:creationId xmlns:a16="http://schemas.microsoft.com/office/drawing/2014/main" id="{BF6DBAF2-A152-80A9-B9D5-EDD86BB66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483" name="슬라이드 번호 개체 틀 3">
            <a:extLst>
              <a:ext uri="{FF2B5EF4-FFF2-40B4-BE49-F238E27FC236}">
                <a16:creationId xmlns:a16="http://schemas.microsoft.com/office/drawing/2014/main" id="{B5471961-7322-57E0-4F1E-B276AAEBE1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229CF4CF-56CA-8E46-8C9C-AD3DA2D9B5F9}" type="slidenum">
              <a:rPr lang="ko-KR" altLang="en-US"/>
              <a:pPr>
                <a:spcBef>
                  <a:spcPct val="0"/>
                </a:spcBef>
              </a:pPr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슬라이드 이미지 개체 틀 1">
            <a:extLst>
              <a:ext uri="{FF2B5EF4-FFF2-40B4-BE49-F238E27FC236}">
                <a16:creationId xmlns:a16="http://schemas.microsoft.com/office/drawing/2014/main" id="{120624D8-B1E0-0443-229F-EF1C7FCFE2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슬라이드 노트 개체 틀 2">
            <a:extLst>
              <a:ext uri="{FF2B5EF4-FFF2-40B4-BE49-F238E27FC236}">
                <a16:creationId xmlns:a16="http://schemas.microsoft.com/office/drawing/2014/main" id="{12A152E6-FE47-8C52-6BEF-1BAEC2A38F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531" name="슬라이드 번호 개체 틀 3">
            <a:extLst>
              <a:ext uri="{FF2B5EF4-FFF2-40B4-BE49-F238E27FC236}">
                <a16:creationId xmlns:a16="http://schemas.microsoft.com/office/drawing/2014/main" id="{6AB47C54-9C86-DC61-6D38-A4FBFA833E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6BD1F967-3606-1A42-BF88-F7A2189A9C29}" type="slidenum">
              <a:rPr lang="ko-KR" altLang="en-US"/>
              <a:pPr>
                <a:spcBef>
                  <a:spcPct val="0"/>
                </a:spcBef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056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“Working Party considers that </a:t>
            </a:r>
            <a:r>
              <a:rPr lang="en-US" altLang="ko-KR" dirty="0" err="1"/>
              <a:t>anonymisation</a:t>
            </a:r>
            <a:r>
              <a:rPr lang="en-US" altLang="ko-KR" dirty="0"/>
              <a:t> as an instance of further processing of personal data can be considered to be </a:t>
            </a:r>
            <a:r>
              <a:rPr lang="en-US" altLang="ko-KR" dirty="0">
                <a:highlight>
                  <a:srgbClr val="FFFF00"/>
                </a:highlight>
              </a:rPr>
              <a:t>compatible with the original purposes </a:t>
            </a:r>
            <a:r>
              <a:rPr lang="en-US" altLang="ko-KR" dirty="0"/>
              <a:t>of the processing but only on condition the </a:t>
            </a:r>
            <a:r>
              <a:rPr lang="en-US" altLang="ko-KR" dirty="0" err="1"/>
              <a:t>anonymisation</a:t>
            </a:r>
            <a:r>
              <a:rPr lang="en-US" altLang="ko-KR" dirty="0"/>
              <a:t> process is such as to reliably produce </a:t>
            </a:r>
            <a:r>
              <a:rPr lang="en-US" altLang="ko-KR" dirty="0" err="1"/>
              <a:t>anonymised</a:t>
            </a:r>
            <a:r>
              <a:rPr lang="en-US" altLang="ko-KR" dirty="0"/>
              <a:t> information”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4500-6ECA-7A49-980D-70669051F5AB}" type="slidenum">
              <a:rPr lang="ko-KR" altLang="en-US" smtClean="0"/>
              <a:pPr>
                <a:defRPr/>
              </a:pPr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6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BE1AAA-8E31-7DD5-72A9-B1538026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6927-B28A-5846-A9C4-CF80A75593E4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376876-0F4D-2DB3-1282-E4DF9758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9437D0-4862-0F59-112E-D31B3C45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3A19-422C-A149-94E7-8DBC6772D3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878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768571-85E7-928A-0C0E-E1DA2A8C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EB3B-3C11-1B45-B6AA-D9672B7D916A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F779F7-2786-6673-9B4D-70736F838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B9EA9A7-D2DE-1F1E-68F2-BA7F4B46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BD99C-8901-5C4F-956F-72DF3346F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81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3A6250-6B4D-787E-A286-6DE2269A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557AE-49CA-E84C-8D3F-9E996C36F80F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4AC015-5B80-DD55-B757-8E981C32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FFB480-BFCA-F3FC-72E9-D20FD6FE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7D653-245E-9E4B-8EFC-6309787161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38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7C833E-17EF-B7AC-4DA5-A5C4228C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78D73-C33B-FF48-A7B1-4878CD5B1584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8631A5-08F4-9A76-E547-83B49185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694D4D-8AB5-0981-A544-04FC492C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98767-8AB8-0F46-88B7-79F794AA1C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12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2E79A9-B96F-A38C-E691-B207296E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DED6-1E9C-5243-837C-30186ED89477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FB4645-3B6C-CAC7-197F-C2638D49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FEDF7E-9758-1CCD-5835-3B202D22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DE87-6256-C54A-9E65-14AC2927E7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99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6D67A4B2-E8CA-8A12-5AD0-97361A80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C734-8906-144D-A39B-057669421718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2335A141-361A-48CF-92F6-37A613A77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E4195694-746C-996A-5CED-0F333345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D4B8-8AC4-5341-BC77-06F209CF8F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34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A9019C7C-B8C0-D29D-78F3-B27B5ABB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C7E8-3160-EE41-A77C-6DB0475E9D9E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0F979EBA-BEFE-5DAA-3199-17CFB910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58FAAD53-72EF-8B40-E455-5E6DE56C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8E7CF-501C-854F-86AA-CFBEEC5234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716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24E08457-37FA-BDCE-4F97-25BDD403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FAC70-B4C7-2645-8D83-86D02F55E77E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C0924633-B011-6262-4F0C-921E2140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7726F929-714C-32FB-083F-F934DD63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3E79F-85D5-C14B-A727-66024C478D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74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6ACB8601-47BA-A9F6-203D-0CFF0A32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A37F-CF8F-7146-8840-8C51BBD56B61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547E0F9B-46CE-2640-A789-582918680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72AD48BA-A133-601A-885F-70CA3EF6F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16A52-437D-E848-A13E-244D1951F4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88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F945B8C3-98F8-741F-3158-2CD14A11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DEB0-F404-6F4E-BF84-66E0A7CE6BFC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AA1F9D49-402D-4547-EB01-8A6F1312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D3C9C3D5-F79E-C86A-15FB-DB21C5FC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FF00C-E5FB-8142-9D80-AF059AB160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80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7C260A75-8144-3F38-268C-2D2725D6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AFBF-5BEA-2F42-9271-42F97978B827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401A8FBD-3FE8-A805-E5A2-DC4A02FD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31FA637A-2936-0E32-3348-B3BED722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99E1C-6562-6649-A647-B169956605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59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>
            <a:extLst>
              <a:ext uri="{FF2B5EF4-FFF2-40B4-BE49-F238E27FC236}">
                <a16:creationId xmlns:a16="http://schemas.microsoft.com/office/drawing/2014/main" id="{703303F4-CACF-ABCF-36BA-87D7171190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>
            <a:extLst>
              <a:ext uri="{FF2B5EF4-FFF2-40B4-BE49-F238E27FC236}">
                <a16:creationId xmlns:a16="http://schemas.microsoft.com/office/drawing/2014/main" id="{A32BE4C0-D0C0-066E-723E-A1DB93180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81771B-17ED-4085-9ACA-8F741D8DF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7CF0F8-276C-0945-A2C8-73905E43F41F}" type="datetimeFigureOut">
              <a:rPr lang="ko-KR" altLang="en-US"/>
              <a:pPr>
                <a:defRPr/>
              </a:pPr>
              <a:t>2024. 5. 24.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AC2A71-0E02-396C-7E88-4233ECBEC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5DBF66-8290-106D-1925-1D56F76CD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63DD1F16-DBA0-DA42-A846-748AF922E7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yungsinpark@korea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pennetkorea.or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제목 1">
            <a:extLst>
              <a:ext uri="{FF2B5EF4-FFF2-40B4-BE49-F238E27FC236}">
                <a16:creationId xmlns:a16="http://schemas.microsoft.com/office/drawing/2014/main" id="{B19B54B5-51EA-72AE-3729-B1618A8FE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ko-KR" b="1" dirty="0"/>
              <a:t>Data Protection Law and Indonesian privacy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3881202-D457-2DC1-85DC-5305B54AD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b="1" dirty="0"/>
              <a:t>K.S. Park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b="1" dirty="0"/>
              <a:t>Korea University Law School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b="1" dirty="0">
                <a:hlinkClick r:id="rId3"/>
              </a:rPr>
              <a:t>kyungsinpark@korea.ac.kr</a:t>
            </a:r>
            <a:endParaRPr lang="en-US" altLang="ko-KR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b="1" dirty="0"/>
              <a:t>Open Net Korea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b="1" dirty="0">
                <a:hlinkClick r:id="rId4"/>
              </a:rPr>
              <a:t>www.opennetkorea.org</a:t>
            </a:r>
            <a:endParaRPr lang="en-US" altLang="ko-KR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ko-KR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제목 1">
            <a:extLst>
              <a:ext uri="{FF2B5EF4-FFF2-40B4-BE49-F238E27FC236}">
                <a16:creationId xmlns:a16="http://schemas.microsoft.com/office/drawing/2014/main" id="{3A3D96DF-36E3-669D-97EC-E9547674E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So, limited application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DD6136E-3E0B-DA40-85DF-A461222B3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ko-KR" dirty="0"/>
              <a:t>Applied only against DATA CONTROLLERS (using data file for business purposes) cf. phone numbers list in your personal mobile phones?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Applied only against </a:t>
            </a:r>
            <a:r>
              <a:rPr lang="en-US" altLang="ko-KR" b="1" dirty="0"/>
              <a:t>Searchable files</a:t>
            </a:r>
            <a:r>
              <a:rPr lang="en-US" altLang="ko-KR" dirty="0"/>
              <a:t> cf. your lecture notes</a:t>
            </a:r>
          </a:p>
          <a:p>
            <a:pPr marL="0" indent="0">
              <a:buNone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제목 1">
            <a:extLst>
              <a:ext uri="{FF2B5EF4-FFF2-40B4-BE49-F238E27FC236}">
                <a16:creationId xmlns:a16="http://schemas.microsoft.com/office/drawing/2014/main" id="{87DEF7AD-DCFB-B65B-F192-5EFFA287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What is good about data protection law? </a:t>
            </a:r>
            <a:endParaRPr kumimoji="1" lang="ko-KR" altLang="en-US" dirty="0"/>
          </a:p>
        </p:txBody>
      </p:sp>
      <p:sp>
        <p:nvSpPr>
          <p:cNvPr id="20482" name="내용 개체 틀 2">
            <a:extLst>
              <a:ext uri="{FF2B5EF4-FFF2-40B4-BE49-F238E27FC236}">
                <a16:creationId xmlns:a16="http://schemas.microsoft.com/office/drawing/2014/main" id="{EDE896C7-BDF3-286D-839C-422F3D246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/>
              <a:t>You go to library to check out a book.  The library keeps the list of books you checked out.  </a:t>
            </a:r>
          </a:p>
          <a:p>
            <a:r>
              <a:rPr kumimoji="1" lang="en-US" altLang="ko-KR" dirty="0"/>
              <a:t>Can the library sell the data to election campaigners so that they will contact you selectively for political bias? </a:t>
            </a:r>
          </a:p>
          <a:p>
            <a:r>
              <a:rPr kumimoji="1" lang="en-US" altLang="ko-KR" dirty="0"/>
              <a:t>Can the library use the data to figure out your political beliefs? </a:t>
            </a:r>
          </a:p>
          <a:p>
            <a:r>
              <a:rPr kumimoji="1" lang="en-US" altLang="ko-KR" dirty="0"/>
              <a:t>What if the library keeps incorrect data? </a:t>
            </a:r>
            <a:endParaRPr kumimoji="1"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A0838464-7E78-71BB-4E76-1B9F1E13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320" y="260648"/>
            <a:ext cx="7449480" cy="994172"/>
          </a:xfrm>
        </p:spPr>
        <p:txBody>
          <a:bodyPr/>
          <a:lstStyle/>
          <a:p>
            <a:r>
              <a:rPr lang="en-US" altLang="ko-KR" dirty="0"/>
              <a:t>Good usage of data protection norms in Korea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689375-7AFE-5FC4-A1DF-07591F3F8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ko-KR" dirty="0"/>
              <a:t>Striking down internet real name law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Striking down warrantless access to user data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Forcing telcos to respond to data access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Forcing telcos to notify breaches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Stopping sale of user data to others for marketing purposes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ko-KR" dirty="0"/>
              <a:t>Stopping targeted advertising?</a:t>
            </a:r>
          </a:p>
          <a:p>
            <a:pPr>
              <a:buFont typeface="Arial" charset="0"/>
              <a:buChar char="•"/>
              <a:defRPr/>
            </a:pPr>
            <a:endParaRPr lang="en-US" altLang="ko-KR" dirty="0"/>
          </a:p>
          <a:p>
            <a:pPr>
              <a:buFont typeface="Arial" charset="0"/>
              <a:buChar char="•"/>
              <a:defRPr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786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DE9C8141-B3F0-DA28-A86C-779BAB2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Targeted advertising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4A95CC-CC9D-1B4B-9FE0-6D4912A58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ko-KR" dirty="0"/>
              <a:t>Behavior data – what sites/postings do you read for how long. </a:t>
            </a:r>
          </a:p>
          <a:p>
            <a:pPr>
              <a:defRPr/>
            </a:pPr>
            <a:r>
              <a:rPr lang="en-US" altLang="ko-KR" dirty="0"/>
              <a:t>Targeted advertising uses behavioral data</a:t>
            </a:r>
          </a:p>
          <a:p>
            <a:pPr>
              <a:defRPr/>
            </a:pPr>
            <a:r>
              <a:rPr lang="en-US" altLang="ko-KR" dirty="0"/>
              <a:t>When you sign on FB or </a:t>
            </a:r>
            <a:r>
              <a:rPr lang="en-US" altLang="ko-KR" dirty="0" err="1"/>
              <a:t>Youtube</a:t>
            </a:r>
            <a:r>
              <a:rPr lang="en-US" altLang="ko-KR" dirty="0"/>
              <a:t>, you expect to be (1) “targeted” inside FB/</a:t>
            </a:r>
            <a:r>
              <a:rPr lang="en-US" altLang="ko-KR" dirty="0" err="1"/>
              <a:t>Youtube</a:t>
            </a:r>
            <a:r>
              <a:rPr lang="en-US" altLang="ko-KR" dirty="0"/>
              <a:t> based on your behavior (2) inside FB/</a:t>
            </a:r>
            <a:r>
              <a:rPr lang="en-US" altLang="ko-KR" dirty="0" err="1"/>
              <a:t>Youtube</a:t>
            </a:r>
            <a:r>
              <a:rPr lang="en-US" altLang="ko-KR" dirty="0"/>
              <a:t> ?</a:t>
            </a:r>
          </a:p>
          <a:p>
            <a:pPr>
              <a:defRPr/>
            </a:pPr>
            <a:r>
              <a:rPr lang="en-US" altLang="ko-KR" dirty="0"/>
              <a:t>How about being targeted (1) based on behavior on 3</a:t>
            </a:r>
            <a:r>
              <a:rPr lang="en-US" altLang="ko-KR" baseline="30000" dirty="0"/>
              <a:t>rd</a:t>
            </a:r>
            <a:r>
              <a:rPr lang="en-US" altLang="ko-KR" dirty="0"/>
              <a:t> party websites or (2) on 3</a:t>
            </a:r>
            <a:r>
              <a:rPr lang="en-US" altLang="ko-KR" baseline="30000" dirty="0"/>
              <a:t>rd</a:t>
            </a:r>
            <a:r>
              <a:rPr lang="en-US" altLang="ko-KR" dirty="0"/>
              <a:t> party websites? </a:t>
            </a:r>
          </a:p>
          <a:p>
            <a:pPr>
              <a:defRPr/>
            </a:pPr>
            <a:r>
              <a:rPr lang="en-US" altLang="ko-KR" dirty="0"/>
              <a:t>Can click-signing FB/</a:t>
            </a:r>
            <a:r>
              <a:rPr lang="en-US" altLang="ko-KR" dirty="0" err="1"/>
              <a:t>Youtube</a:t>
            </a:r>
            <a:r>
              <a:rPr lang="en-US" altLang="ko-KR" dirty="0"/>
              <a:t> Terms of Use be consent for that?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DE9C8141-B3F0-DA28-A86C-779BAB2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Role of Meta/Google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4A95CC-CC9D-1B4B-9FE0-6D4912A58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ko-KR" dirty="0"/>
              <a:t>Why Meta/Google? Because (1) most ppl visit FB/</a:t>
            </a:r>
            <a:r>
              <a:rPr lang="en-US" altLang="ko-KR" dirty="0" err="1"/>
              <a:t>Youtube</a:t>
            </a:r>
            <a:r>
              <a:rPr lang="en-US" altLang="ko-KR" dirty="0"/>
              <a:t> </a:t>
            </a:r>
            <a:r>
              <a:rPr lang="en-US" altLang="ko-KR" dirty="0">
                <a:sym typeface="Wingdings" pitchFamily="2" charset="2"/>
              </a:rPr>
              <a:t> identified by cookies</a:t>
            </a:r>
            <a:r>
              <a:rPr lang="en-US" altLang="ko-KR" dirty="0"/>
              <a:t> (2) can also “optimize” –using behavioral data of many to infer what users may want</a:t>
            </a:r>
            <a:endParaRPr lang="ko-KR" altLang="en-US" dirty="0"/>
          </a:p>
          <a:p>
            <a:pPr>
              <a:defRPr/>
            </a:pPr>
            <a:r>
              <a:rPr lang="en-US" altLang="ko-KR" dirty="0">
                <a:sym typeface="Wingdings" pitchFamily="2" charset="2"/>
              </a:rPr>
              <a:t>So can put ”targeted” banner ads if they know when users visit websites with banner ad spaces</a:t>
            </a:r>
            <a:r>
              <a:rPr lang="en-US" altLang="ko-KR" dirty="0"/>
              <a:t> </a:t>
            </a:r>
          </a:p>
          <a:p>
            <a:pPr>
              <a:defRPr/>
            </a:pPr>
            <a:r>
              <a:rPr lang="en-US" altLang="ko-KR" dirty="0"/>
              <a:t>Website operators wanting more $$ for their online spaces can sign up to let Meta/Google place ”targeted” ads on their website spaces.</a:t>
            </a:r>
          </a:p>
          <a:p>
            <a:pPr>
              <a:defRPr/>
            </a:pPr>
            <a:r>
              <a:rPr lang="en-US" altLang="ko-KR" dirty="0"/>
              <a:t>At the same time, they can inform Meta/Google the fact that users visited their websites, augmenting the targeting data.</a:t>
            </a:r>
          </a:p>
          <a:p>
            <a:pPr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055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DE9C8141-B3F0-DA28-A86C-779BAB2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Cookie consent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4A95CC-CC9D-1B4B-9FE0-6D4912A58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/>
              <a:t>Origin of “cookie” – Hansel and Gretel leaving cookie crumb not to get lost in the Dark Forest</a:t>
            </a:r>
          </a:p>
          <a:p>
            <a:pPr>
              <a:defRPr/>
            </a:pPr>
            <a:r>
              <a:rPr lang="en-US" altLang="ko-KR" dirty="0"/>
              <a:t>Instead of leaving crumbs in location visited, user keeps records of locations visited as a file on the device so other apps/webs user visit will know where user has been</a:t>
            </a:r>
          </a:p>
        </p:txBody>
      </p:sp>
    </p:spTree>
    <p:extLst>
      <p:ext uri="{BB962C8B-B14F-4D97-AF65-F5344CB8AC3E}">
        <p14:creationId xmlns:p14="http://schemas.microsoft.com/office/powerpoint/2010/main" val="359788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DE9C8141-B3F0-DA28-A86C-779BAB2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Harms/Benefits of targeted advertising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4A95CC-CC9D-1B4B-9FE0-6D4912A58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/>
              <a:t>Filter bubble / Echo chamber </a:t>
            </a:r>
            <a:r>
              <a:rPr lang="en-US" altLang="ko-KR" dirty="0">
                <a:sym typeface="Wingdings" pitchFamily="2" charset="2"/>
              </a:rPr>
              <a:t> extremism</a:t>
            </a:r>
            <a:endParaRPr lang="en-US" altLang="ko-KR" dirty="0"/>
          </a:p>
          <a:p>
            <a:pPr>
              <a:defRPr/>
            </a:pPr>
            <a:r>
              <a:rPr lang="en-US" altLang="ko-KR" dirty="0">
                <a:sym typeface="Wingdings" pitchFamily="2" charset="2"/>
              </a:rPr>
              <a:t>Works with content monetization  rewards posting of extreme content by recommending them  extremism</a:t>
            </a:r>
            <a:endParaRPr lang="en-US" altLang="ko-KR" dirty="0"/>
          </a:p>
          <a:p>
            <a:pPr>
              <a:defRPr/>
            </a:pPr>
            <a:r>
              <a:rPr lang="en-US" altLang="ko-KR" dirty="0"/>
              <a:t>But benefits of targeted advertising: SME website operators can sell their online presence at $$$ </a:t>
            </a:r>
            <a:r>
              <a:rPr lang="en-US" altLang="ko-KR" dirty="0">
                <a:sym typeface="Wingdings" pitchFamily="2" charset="2"/>
              </a:rPr>
              <a:t> independence of journalism</a:t>
            </a:r>
          </a:p>
          <a:p>
            <a:pPr>
              <a:defRPr/>
            </a:pPr>
            <a:r>
              <a:rPr lang="en-US" altLang="ko-KR" dirty="0"/>
              <a:t>Even monetization is important for HRDs/</a:t>
            </a:r>
          </a:p>
          <a:p>
            <a:pPr>
              <a:defRPr/>
            </a:pPr>
            <a:r>
              <a:rPr lang="en-US" altLang="ko-KR" dirty="0"/>
              <a:t>What to do? – moderation by data protection law </a:t>
            </a:r>
            <a:r>
              <a:rPr lang="en-US" altLang="ko-KR" dirty="0">
                <a:sym typeface="Wingdings" pitchFamily="2" charset="2"/>
              </a:rPr>
              <a:t> informed consent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3374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9217-75B7-38D1-97B8-32AE0F2F3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 law responds: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B27DD-FED6-66FD-0FED-CAD494843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ko-KR" dirty="0"/>
              <a:t>Korea’ s PIPC Sept 2022: “Hard for consumers to expect 3</a:t>
            </a:r>
            <a:r>
              <a:rPr lang="en-US" altLang="ko-KR" baseline="30000" dirty="0"/>
              <a:t>rd</a:t>
            </a:r>
            <a:r>
              <a:rPr lang="en-US" altLang="ko-KR" dirty="0"/>
              <a:t> party websites to be used for marketing”</a:t>
            </a:r>
          </a:p>
          <a:p>
            <a:pPr>
              <a:defRPr/>
            </a:pPr>
            <a:r>
              <a:rPr lang="en-US" altLang="ko-KR" dirty="0"/>
              <a:t>Europe: Affirmative cookie consent; GDPR requires consent for data collection and ”cookie” automates collection so requires consent</a:t>
            </a:r>
          </a:p>
          <a:p>
            <a:pPr marL="0" indent="0">
              <a:buNone/>
              <a:defRPr/>
            </a:pPr>
            <a:endParaRPr lang="ko-KR" altLang="en-US" dirty="0"/>
          </a:p>
          <a:p>
            <a:pPr>
              <a:defRPr/>
            </a:pPr>
            <a:endParaRPr lang="ko-KR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43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>
            <a:extLst>
              <a:ext uri="{FF2B5EF4-FFF2-40B4-BE49-F238E27FC236}">
                <a16:creationId xmlns:a16="http://schemas.microsoft.com/office/drawing/2014/main" id="{DE9C8141-B3F0-DA28-A86C-779BAB2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Can an Indonesian court issue a similar decision? - Article 22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4A95CC-CC9D-1B4B-9FE0-6D4912A58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SzPts val="1200"/>
              <a:buFont typeface="+mj-lt"/>
              <a:buAutoNum type="arabicParenBoth"/>
            </a:pPr>
            <a:r>
              <a:rPr lang="en-US" sz="2400" spc="1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consent to the processing of Personal Data is provided in the form of written or recorded consent.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SzPts val="1200"/>
              <a:buFont typeface="+mj-lt"/>
              <a:buAutoNum type="arabicParenBoth"/>
            </a:pPr>
            <a:r>
              <a:rPr lang="en-US" sz="2400" spc="1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consent as referred to in paragraph (1) may be given electronically or non-electronically.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SzPts val="1200"/>
              <a:buFont typeface="+mj-lt"/>
              <a:buAutoNum type="arabicParenBoth"/>
            </a:pPr>
            <a:r>
              <a:rPr lang="en-US" sz="2400" spc="1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consent as referred to in paragraph (1) has the same legal force.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SzPts val="1200"/>
              <a:buFont typeface="+mj-lt"/>
              <a:buAutoNum type="arabicParenBoth"/>
            </a:pPr>
            <a:r>
              <a:rPr lang="en-US" sz="2400" spc="1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event that the consent as referred to in paragraph (1) specifies other purposes, the request for consent must meet the following conditions: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can be clearly distinguished from other matters;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made in an easily understandable and accessible format; and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uses a simple and clear language.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spc="1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(5) Any consent that does not comply with the provisions of paragraph (1) and paragraph (4) is declared null and void.</a:t>
            </a:r>
          </a:p>
          <a:p>
            <a:pPr>
              <a:defRPr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981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AF6A5-A965-312C-FA6A-C42751CC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AI-based optimization </a:t>
            </a:r>
            <a:br>
              <a:rPr lang="en-US" dirty="0"/>
            </a:br>
            <a:r>
              <a:rPr lang="en-US" dirty="0"/>
              <a:t>&amp; data protection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F9745-6319-3EC6-B638-0E73886AA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50" y="1570186"/>
            <a:ext cx="8229600" cy="501317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ko-KR" dirty="0"/>
              <a:t>AI can enhance Optimization</a:t>
            </a:r>
          </a:p>
          <a:p>
            <a:pPr marL="0" indent="0">
              <a:buNone/>
              <a:defRPr/>
            </a:pPr>
            <a:r>
              <a:rPr lang="en-US" altLang="ko-KR" dirty="0"/>
              <a:t>AI depends on big data used as training data. </a:t>
            </a:r>
          </a:p>
          <a:p>
            <a:pPr marL="0" indent="0">
              <a:buNone/>
              <a:defRPr/>
            </a:pPr>
            <a:r>
              <a:rPr lang="en-US" altLang="ko-KR" dirty="0"/>
              <a:t>Some big data are personal data</a:t>
            </a:r>
            <a:r>
              <a:rPr lang="en-US" altLang="ko-KR" dirty="0">
                <a:sym typeface="Wingdings" pitchFamily="2" charset="2"/>
              </a:rPr>
              <a:t> data protection law</a:t>
            </a:r>
            <a:endParaRPr lang="en-US" altLang="ko-KR" dirty="0"/>
          </a:p>
          <a:p>
            <a:r>
              <a:rPr lang="en-US" altLang="ko-KR" dirty="0"/>
              <a:t>Solution:  Anonymize databases (allowed w/o consent) so that data are no longer personal data and therefore can be used w/o consent outside data protection law </a:t>
            </a:r>
            <a:r>
              <a:rPr lang="en-US" altLang="ko-KR" dirty="0">
                <a:sym typeface="Wingdings" pitchFamily="2" charset="2"/>
              </a:rPr>
              <a:t> problem solved?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2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513922"/>
            <a:ext cx="7886700" cy="994172"/>
          </a:xfrm>
        </p:spPr>
        <p:txBody>
          <a:bodyPr/>
          <a:lstStyle/>
          <a:p>
            <a:r>
              <a:rPr lang="en-US" altLang="ko-KR" dirty="0"/>
              <a:t>Privacy - Basics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709598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Intrusion into privately held area OR</a:t>
            </a:r>
          </a:p>
          <a:p>
            <a:pPr marL="0" indent="0">
              <a:buNone/>
            </a:pPr>
            <a:r>
              <a:rPr lang="en-US" altLang="ko-KR" dirty="0"/>
              <a:t>Revealing privately held information </a:t>
            </a:r>
            <a:r>
              <a:rPr lang="en-US" altLang="ko-KR" dirty="0">
                <a:sym typeface="Wingdings" panose="05000000000000000000" pitchFamily="2" charset="2"/>
              </a:rPr>
              <a:t> privacy infringement</a:t>
            </a:r>
            <a:endParaRPr lang="en-US" altLang="ko-KR" dirty="0"/>
          </a:p>
          <a:p>
            <a:r>
              <a:rPr lang="en-US" altLang="ko-KR" dirty="0"/>
              <a:t>Exception: to save life, protect security, reveal corruption</a:t>
            </a:r>
          </a:p>
          <a:p>
            <a:r>
              <a:rPr lang="en-US" altLang="ko-KR" dirty="0"/>
              <a:t>How about “to investigate crime”?</a:t>
            </a:r>
            <a:r>
              <a:rPr lang="ko-KR" altLang="en-US" dirty="0"/>
              <a:t> </a:t>
            </a:r>
            <a:r>
              <a:rPr lang="en-US" altLang="ko-KR" dirty="0"/>
              <a:t>OK but since </a:t>
            </a:r>
            <a:r>
              <a:rPr lang="en-US" altLang="ko-KR" b="1" u="sng" dirty="0"/>
              <a:t>the powerful actor, the state is doing it</a:t>
            </a:r>
            <a:r>
              <a:rPr lang="en-US" altLang="ko-KR" dirty="0"/>
              <a:t>, </a:t>
            </a:r>
            <a:r>
              <a:rPr lang="en-US" altLang="ko-KR" b="1" u="sng" dirty="0"/>
              <a:t>presumption of innocence requires special procedure</a:t>
            </a:r>
          </a:p>
        </p:txBody>
      </p:sp>
    </p:spTree>
    <p:extLst>
      <p:ext uri="{BB962C8B-B14F-4D97-AF65-F5344CB8AC3E}">
        <p14:creationId xmlns:p14="http://schemas.microsoft.com/office/powerpoint/2010/main" val="1694203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제목 1">
            <a:extLst>
              <a:ext uri="{FF2B5EF4-FFF2-40B4-BE49-F238E27FC236}">
                <a16:creationId xmlns:a16="http://schemas.microsoft.com/office/drawing/2014/main" id="{AD3B3B79-157D-9A2F-0294-1825976E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 When is data identifiable/anonymized?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612BE8-4A5D-EB43-A2C1-FAB522540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/>
              <a:t>When is data identifiable? </a:t>
            </a:r>
          </a:p>
          <a:p>
            <a:pPr>
              <a:defRPr/>
            </a:pPr>
            <a:r>
              <a:rPr lang="en-US" altLang="ko-KR" dirty="0"/>
              <a:t>If permanently anonymized, value of data lost </a:t>
            </a:r>
            <a:r>
              <a:rPr lang="en-US" altLang="ko-KR" dirty="0">
                <a:sym typeface="Wingdings" pitchFamily="2" charset="2"/>
              </a:rPr>
              <a:t> need for </a:t>
            </a:r>
            <a:r>
              <a:rPr lang="en-US" altLang="ko-KR" b="1" dirty="0">
                <a:sym typeface="Wingdings" pitchFamily="2" charset="2"/>
              </a:rPr>
              <a:t>p</a:t>
            </a:r>
            <a:r>
              <a:rPr lang="en-US" altLang="ko-KR" b="1" dirty="0"/>
              <a:t>seudonymized data</a:t>
            </a:r>
          </a:p>
          <a:p>
            <a:pPr>
              <a:defRPr/>
            </a:pPr>
            <a:r>
              <a:rPr lang="en-US" altLang="ko-KR" dirty="0"/>
              <a:t>Pseudonymized data: identifier removed not permanently but stored somewhere. Is this personal data?  </a:t>
            </a:r>
          </a:p>
          <a:p>
            <a:pPr>
              <a:defRPr/>
            </a:pPr>
            <a:r>
              <a:rPr lang="en-US" altLang="ko-KR" dirty="0"/>
              <a:t>What if identifiable by combining with ”other data”?</a:t>
            </a:r>
          </a:p>
          <a:p>
            <a:pPr>
              <a:defRPr/>
            </a:pPr>
            <a:r>
              <a:rPr lang="en-US" altLang="ko-KR" dirty="0"/>
              <a:t>If pre-identifier-removal original exists, all data are still physically identifiable </a:t>
            </a:r>
            <a:r>
              <a:rPr lang="en-US" altLang="ko-KR" dirty="0">
                <a:sym typeface="Wingdings" pitchFamily="2" charset="2"/>
              </a:rPr>
              <a:t> personal data!!! (GDPR)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제목 1">
            <a:extLst>
              <a:ext uri="{FF2B5EF4-FFF2-40B4-BE49-F238E27FC236}">
                <a16:creationId xmlns:a16="http://schemas.microsoft.com/office/drawing/2014/main" id="{BC7B88A4-20FE-B2BC-53DD-CBDCB668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/>
          <a:p>
            <a:r>
              <a:rPr lang="en-US" altLang="ko-KR" dirty="0"/>
              <a:t>GDPR classifies such data as pseudonymized data and protects as personal data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A03700-F38D-B648-ABD0-B308AB328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30243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/>
              <a:t>Personal data</a:t>
            </a:r>
          </a:p>
          <a:p>
            <a:pPr>
              <a:defRPr/>
            </a:pPr>
            <a:r>
              <a:rPr lang="en-US" altLang="ko-KR" dirty="0"/>
              <a:t>Exempt from consent requirement for processing for big data purposes</a:t>
            </a:r>
          </a:p>
          <a:p>
            <a:pPr>
              <a:defRPr/>
            </a:pPr>
            <a:r>
              <a:rPr lang="en-US" altLang="ko-KR" dirty="0"/>
              <a:t>But right to access, right to correction, all in tact. 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제목 1">
            <a:extLst>
              <a:ext uri="{FF2B5EF4-FFF2-40B4-BE49-F238E27FC236}">
                <a16:creationId xmlns:a16="http://schemas.microsoft.com/office/drawing/2014/main" id="{4ECE6CA3-049E-F4F5-64B3-ADE143CF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 right is important because. . .</a:t>
            </a:r>
            <a:endParaRPr lang="ko-KR" altLang="en-US" dirty="0"/>
          </a:p>
        </p:txBody>
      </p:sp>
      <p:sp>
        <p:nvSpPr>
          <p:cNvPr id="37890" name="내용 개체 틀 2">
            <a:extLst>
              <a:ext uri="{FF2B5EF4-FFF2-40B4-BE49-F238E27FC236}">
                <a16:creationId xmlns:a16="http://schemas.microsoft.com/office/drawing/2014/main" id="{AA59ED4C-3F27-1772-C923-BA7F18505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995" y="2060848"/>
            <a:ext cx="8229601" cy="367240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ko-KR" dirty="0"/>
              <a:t>Big Three problems with AI:  </a:t>
            </a:r>
          </a:p>
          <a:p>
            <a:pPr>
              <a:buFontTx/>
              <a:buChar char="-"/>
              <a:defRPr/>
            </a:pPr>
            <a:r>
              <a:rPr lang="en-US" altLang="ko-KR" dirty="0"/>
              <a:t>“Garbage in Garbage out” </a:t>
            </a:r>
          </a:p>
          <a:p>
            <a:pPr>
              <a:buFontTx/>
              <a:buChar char="-"/>
              <a:defRPr/>
            </a:pPr>
            <a:r>
              <a:rPr lang="en-US" altLang="ko-KR" dirty="0"/>
              <a:t>Data monopoly</a:t>
            </a:r>
          </a:p>
          <a:p>
            <a:pPr>
              <a:buFontTx/>
              <a:buChar char="-"/>
              <a:defRPr/>
            </a:pPr>
            <a:r>
              <a:rPr lang="en-US" altLang="ko-KR" dirty="0"/>
              <a:t>Income inequality 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FCB6-A2F0-6156-EA28-FD17F1F4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“Garbage Out”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5DAC-210A-6AF8-9CCA-A1AE94806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Sanitization of training data </a:t>
            </a:r>
            <a:r>
              <a:rPr lang="en-US" altLang="ko-KR" dirty="0">
                <a:sym typeface="Wingdings" pitchFamily="2" charset="2"/>
              </a:rPr>
              <a:t> needs re-identification</a:t>
            </a:r>
          </a:p>
          <a:p>
            <a:r>
              <a:rPr lang="en-US" altLang="ko-KR" dirty="0">
                <a:sym typeface="Wingdings" pitchFamily="2" charset="2"/>
              </a:rPr>
              <a:t>Ex) biased training data  take out biased hiring data points  take out gender? Race?  impact discrimination not detected  need to add back identifying traits  no longer usable w/o consent?  exception for data sanitization? Need governance</a:t>
            </a: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89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FCB6-A2F0-6156-EA28-FD17F1F4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Data monopoly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5DAC-210A-6AF8-9CCA-A1AE94806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Data portability (Article 13 Indonesia)</a:t>
            </a:r>
            <a:endParaRPr lang="en-US" altLang="ko-KR" dirty="0">
              <a:sym typeface="Wingdings" pitchFamily="2" charset="2"/>
            </a:endParaRPr>
          </a:p>
          <a:p>
            <a:r>
              <a:rPr lang="en-US" altLang="ko-KR" dirty="0">
                <a:sym typeface="Wingdings" pitchFamily="2" charset="2"/>
              </a:rPr>
              <a:t>Right to oppose/stop further processing  need to reidentify  pseudonymized data needs be governed under data protection law</a:t>
            </a: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54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FCB6-A2F0-6156-EA28-FD17F1F4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435280" cy="1260475"/>
          </a:xfrm>
        </p:spPr>
        <p:txBody>
          <a:bodyPr/>
          <a:lstStyle/>
          <a:p>
            <a:r>
              <a:rPr lang="en-US" dirty="0"/>
              <a:t>Needs “pseudonymized data” or new definition of personal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5062B-C887-8840-E95F-9861E3178B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5DAC-210A-6AF8-9CCA-A1AE948064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>
                <a:sym typeface="Wingdings" pitchFamily="2" charset="2"/>
              </a:rPr>
              <a:t>Data on an identified or identifiable individual person individually or in combination with other information either directly or indirectly through electronic or non-electronic systems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C2834-73AE-F0CA-DA13-65CC8996B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Korea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9BC175-CE5D-19E1-0A65-D965E084427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Information which uniquely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identify a person</a:t>
            </a:r>
            <a:endParaRPr lang="en-US" sz="2400" dirty="0">
              <a:latin typeface="MalgunGothic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+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Information that can be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easily combined with other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MalgunGothic"/>
              </a:rPr>
              <a:t>data to identify a person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--&gt; ease in obtaining data + ease in matching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1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BA30-A43D-49E3-1F42-87778BB04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Warrant Doctrine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B0A08-237D-C6D0-0867-79BCEFA7F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44" y="1153696"/>
            <a:ext cx="8229600" cy="544036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>
                <a:sym typeface="Wingdings" panose="05000000000000000000" pitchFamily="2" charset="2"/>
              </a:rPr>
              <a:t>S</a:t>
            </a:r>
            <a:r>
              <a:rPr lang="en-US" altLang="ko-KR" sz="3200" dirty="0">
                <a:sym typeface="Wingdings" panose="05000000000000000000" pitchFamily="2" charset="2"/>
              </a:rPr>
              <a:t>pecial protection when State is infringing individuals’ privacy for criminal punishment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ko-KR" sz="3200" dirty="0">
                <a:sym typeface="Wingdings" panose="05000000000000000000" pitchFamily="2" charset="2"/>
              </a:rPr>
              <a:t>Wh</a:t>
            </a:r>
            <a:r>
              <a:rPr lang="en-US" altLang="ko-KR" dirty="0">
                <a:sym typeface="Wingdings" panose="05000000000000000000" pitchFamily="2" charset="2"/>
              </a:rPr>
              <a:t>y? </a:t>
            </a:r>
            <a:r>
              <a:rPr lang="en-US" altLang="ko-KR" sz="3200" dirty="0">
                <a:sym typeface="Wingdings" panose="05000000000000000000" pitchFamily="2" charset="2"/>
              </a:rPr>
              <a:t>Due process = no rights to be infringed before notice and hearing by a neutral tribunal</a:t>
            </a:r>
            <a:r>
              <a:rPr lang="en-US" altLang="ko-KR" dirty="0">
                <a:sym typeface="Wingdings" panose="05000000000000000000" pitchFamily="2" charset="2"/>
              </a:rPr>
              <a:t>  dilemma: how do you force hearing on unwilling individuals without violating presumption of innocence?   *force* a quasi-hearing based not on conviction but on probable cause</a:t>
            </a:r>
            <a:r>
              <a:rPr lang="en-US" altLang="ko-KR" sz="3200" dirty="0"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ko-KR" sz="3200" dirty="0">
                <a:sym typeface="Wingdings" panose="05000000000000000000" pitchFamily="2" charset="2"/>
              </a:rPr>
              <a:t>Warrant = “Probable cause” certified in writing by a responsible official independent of and disinterested in prosecutorial progress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BA30-A43D-49E3-1F42-87778BB04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116632"/>
            <a:ext cx="8229600" cy="1143000"/>
          </a:xfrm>
        </p:spPr>
        <p:txBody>
          <a:bodyPr/>
          <a:lstStyle/>
          <a:p>
            <a:r>
              <a:rPr lang="en-US" dirty="0"/>
              <a:t>What is private?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B0A08-237D-C6D0-0867-79BCEFA7F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01006"/>
            <a:ext cx="8712968" cy="544036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>
                <a:sym typeface="Wingdings" panose="05000000000000000000" pitchFamily="2" charset="2"/>
              </a:rPr>
              <a:t>If private  warrant doctrine on states, and civil damages on private infringers.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US: categorical (black &amp; white) </a:t>
            </a:r>
            <a:r>
              <a:rPr lang="en-US" altLang="ko-KR" b="1" dirty="0">
                <a:sym typeface="Wingdings" panose="05000000000000000000" pitchFamily="2" charset="2"/>
              </a:rPr>
              <a:t>3rd party doctrine</a:t>
            </a:r>
            <a:r>
              <a:rPr lang="en-US" altLang="ko-KR" dirty="0">
                <a:sym typeface="Wingdings" panose="05000000000000000000" pitchFamily="2" charset="2"/>
              </a:rPr>
              <a:t> 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EU: incremental - e.g. walking in gay pride march (if </a:t>
            </a:r>
            <a:r>
              <a:rPr lang="en-US" altLang="ko-KR" dirty="0" err="1">
                <a:sym typeface="Wingdings" panose="05000000000000000000" pitchFamily="2" charset="2"/>
              </a:rPr>
              <a:t>crim</a:t>
            </a:r>
            <a:r>
              <a:rPr lang="en-US" altLang="ko-KR" dirty="0">
                <a:sym typeface="Wingdings" panose="05000000000000000000" pitchFamily="2" charset="2"/>
              </a:rPr>
              <a:t> invest, exception to warrant)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US:  becoming more incremental – Congress on metadata, </a:t>
            </a:r>
            <a:r>
              <a:rPr lang="en-US" altLang="ko-KR" b="1" dirty="0">
                <a:sym typeface="Wingdings" panose="05000000000000000000" pitchFamily="2" charset="2"/>
              </a:rPr>
              <a:t>Jones, Riley</a:t>
            </a:r>
            <a:r>
              <a:rPr lang="en-US" altLang="ko-KR" dirty="0">
                <a:sym typeface="Wingdings" panose="05000000000000000000" pitchFamily="2" charset="2"/>
              </a:rPr>
              <a:t>, </a:t>
            </a:r>
            <a:r>
              <a:rPr lang="en-US" altLang="ko-KR" b="1" dirty="0">
                <a:sym typeface="Wingdings" panose="05000000000000000000" pitchFamily="2" charset="2"/>
              </a:rPr>
              <a:t>Carpenter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Why change? Because digital agent, too many third parties we voluntarily entrust our data with.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5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제목 1">
            <a:extLst>
              <a:ext uri="{FF2B5EF4-FFF2-40B4-BE49-F238E27FC236}">
                <a16:creationId xmlns:a16="http://schemas.microsoft.com/office/drawing/2014/main" id="{C649A65C-5D6E-6D3F-1F18-D038D394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Europe went all the way!: </a:t>
            </a:r>
            <a:br>
              <a:rPr lang="en-US" altLang="ko-KR" dirty="0"/>
            </a:br>
            <a:r>
              <a:rPr lang="en-US" altLang="ko-KR" dirty="0"/>
              <a:t>Data Protection Law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82D041-298E-3A45-97BE-B9C2DD53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Protects all data about an identifiable person – INCLUDING PUBLIC DATA </a:t>
            </a:r>
            <a:endParaRPr lang="en-US" altLang="ko-KR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2400" dirty="0">
                <a:sym typeface="Wingdings" pitchFamily="2" charset="2"/>
              </a:rPr>
              <a:t>New concepts: </a:t>
            </a:r>
            <a:endParaRPr lang="en-US" altLang="ko-KR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Personal data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Data Subject – the person whom the personal data is about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Data File – an aggregate of personal data made easily searchable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Data Controller – a person who operates the data file for business purposes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ko-KR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2400" dirty="0"/>
              <a:t>Consent Right:  </a:t>
            </a:r>
            <a:r>
              <a:rPr lang="en-US" altLang="ko-KR" sz="2400" b="1" dirty="0"/>
              <a:t>All Data Controllers must NOT process Personal Data unless Consented to by Data Subjects EXCEPT.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.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. Public interest, etc.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ko-KR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2400" b="1" dirty="0"/>
              <a:t>ALSO, </a:t>
            </a:r>
            <a:r>
              <a:rPr lang="en-US" altLang="ko-KR" sz="2400" dirty="0"/>
              <a:t>Data Subjects have </a:t>
            </a:r>
            <a:r>
              <a:rPr lang="en-US" altLang="ko-KR" sz="2400" b="1" dirty="0"/>
              <a:t>absolute: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ko-KR" sz="2400" dirty="0"/>
              <a:t>right of access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ko-KR" sz="2400" dirty="0"/>
              <a:t>right of correction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ko-KR" sz="2400" dirty="0"/>
              <a:t>right to oppose/stop processing (RTBF?)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ko-KR" sz="2400" dirty="0"/>
              <a:t>right to delete (RTBF?)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ko-KR" sz="2400" dirty="0"/>
              <a:t>right to receive notifications of breach.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제목 1">
            <a:extLst>
              <a:ext uri="{FF2B5EF4-FFF2-40B4-BE49-F238E27FC236}">
                <a16:creationId xmlns:a16="http://schemas.microsoft.com/office/drawing/2014/main" id="{5BCA0C66-5450-93A3-5C17-4A9151D5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Classical privacy vs. modern broader privacy (data protection law)</a:t>
            </a:r>
            <a:endParaRPr lang="ko-KR" altLang="en-US" sz="3200" dirty="0"/>
          </a:p>
        </p:txBody>
      </p:sp>
      <p:sp>
        <p:nvSpPr>
          <p:cNvPr id="9219" name="내용 개체 틀 2">
            <a:extLst>
              <a:ext uri="{FF2B5EF4-FFF2-40B4-BE49-F238E27FC236}">
                <a16:creationId xmlns:a16="http://schemas.microsoft.com/office/drawing/2014/main" id="{B9AAB700-B32E-F297-5C88-A365DEFAF0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ko-KR" dirty="0"/>
              <a:t>Privacy </a:t>
            </a:r>
          </a:p>
          <a:p>
            <a:pPr lvl="1">
              <a:defRPr/>
            </a:pPr>
            <a:r>
              <a:rPr lang="en-US" altLang="ko-KR" dirty="0"/>
              <a:t>Applicable only to confidential information</a:t>
            </a:r>
          </a:p>
          <a:p>
            <a:pPr lvl="1">
              <a:defRPr/>
            </a:pPr>
            <a:r>
              <a:rPr lang="en-US" altLang="ko-KR" dirty="0"/>
              <a:t>Protects only from collection and disclosure </a:t>
            </a:r>
            <a:r>
              <a:rPr lang="en-US" altLang="ko-KR" b="1" u="sng" dirty="0"/>
              <a:t>clearly </a:t>
            </a:r>
            <a:r>
              <a:rPr lang="en-US" altLang="ko-KR" b="1" u="sng" dirty="0" err="1"/>
              <a:t>gainst</a:t>
            </a:r>
            <a:r>
              <a:rPr lang="en-US" altLang="ko-KR" b="1" u="sng" dirty="0"/>
              <a:t> data subject’s will</a:t>
            </a:r>
          </a:p>
        </p:txBody>
      </p:sp>
      <p:sp>
        <p:nvSpPr>
          <p:cNvPr id="18435" name="내용 개체 틀 3">
            <a:extLst>
              <a:ext uri="{FF2B5EF4-FFF2-40B4-BE49-F238E27FC236}">
                <a16:creationId xmlns:a16="http://schemas.microsoft.com/office/drawing/2014/main" id="{15C61043-0FC2-983C-ECE8-2D02988C3A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Data protection</a:t>
            </a:r>
          </a:p>
          <a:p>
            <a:pPr lvl="1"/>
            <a:r>
              <a:rPr lang="en-US" altLang="ko-KR" dirty="0"/>
              <a:t>Usually applies to all information including non-confidential ones</a:t>
            </a:r>
          </a:p>
          <a:p>
            <a:pPr lvl="1"/>
            <a:r>
              <a:rPr lang="en-US" altLang="ko-KR" dirty="0"/>
              <a:t>Protects from all collection and disclosure </a:t>
            </a:r>
            <a:r>
              <a:rPr lang="en-US" altLang="ko-KR" u="sng" dirty="0"/>
              <a:t>not</a:t>
            </a:r>
            <a:r>
              <a:rPr lang="ko-KR" altLang="en-US" u="sng" dirty="0"/>
              <a:t> </a:t>
            </a:r>
            <a:r>
              <a:rPr lang="en-US" altLang="ko-KR" u="sng" dirty="0"/>
              <a:t>affirmatively approved by data subject</a:t>
            </a:r>
          </a:p>
          <a:p>
            <a:pPr marL="457200" lvl="1" indent="0">
              <a:buNone/>
            </a:pPr>
            <a:endParaRPr lang="en-US" altLang="ko-KR" u="sng" dirty="0"/>
          </a:p>
          <a:p>
            <a:pPr marL="457200" lvl="1" indent="0">
              <a:buNone/>
            </a:pPr>
            <a:r>
              <a:rPr lang="en-US" altLang="ko-KR" dirty="0"/>
              <a:t>Default: </a:t>
            </a:r>
            <a:r>
              <a:rPr lang="en-US" altLang="ko-KR" b="1" dirty="0"/>
              <a:t>All personal information is “private” unless indicated otherwise!  All processing are prohibited unless consented to otherwise. </a:t>
            </a:r>
          </a:p>
          <a:p>
            <a:pPr marL="457200" lvl="1" indent="0">
              <a:buNone/>
            </a:pPr>
            <a:endParaRPr lang="en-US" altLang="ko-KR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492AEB-B204-1560-FB71-25B4B9EE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ko-KR" dirty="0"/>
              <a:t>Why all data?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F1AD15-9B48-B100-FA92-0CDDB1B8A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0113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ko-KR" dirty="0"/>
              <a:t>“Data Surveillance” Alan Westin &lt;Privacy and Freedom&gt; (1967)</a:t>
            </a:r>
          </a:p>
          <a:p>
            <a:pPr>
              <a:defRPr/>
            </a:pPr>
            <a:r>
              <a:rPr lang="en-US" altLang="ko-KR" u="sng" dirty="0"/>
              <a:t>Traditional surveillance</a:t>
            </a:r>
            <a:r>
              <a:rPr lang="en-US" altLang="ko-KR" dirty="0"/>
              <a:t> – obtaining of data about another against his will from-within his private boundaries </a:t>
            </a:r>
          </a:p>
          <a:p>
            <a:pPr>
              <a:defRPr/>
            </a:pPr>
            <a:r>
              <a:rPr lang="en-US" altLang="ko-KR" u="sng" dirty="0"/>
              <a:t>Data surveillance</a:t>
            </a:r>
            <a:r>
              <a:rPr lang="en-US" altLang="ko-KR" dirty="0"/>
              <a:t> – using or spreading data about you </a:t>
            </a:r>
            <a:r>
              <a:rPr lang="en-US" altLang="ko-KR" b="1" dirty="0"/>
              <a:t>voluntarily made available by data subjects to 3</a:t>
            </a:r>
            <a:r>
              <a:rPr lang="en-US" altLang="ko-KR" b="1" baseline="30000" dirty="0"/>
              <a:t>rd</a:t>
            </a:r>
            <a:r>
              <a:rPr lang="en-US" altLang="ko-KR" b="1" dirty="0"/>
              <a:t> partis, </a:t>
            </a:r>
            <a:r>
              <a:rPr lang="en-US" altLang="ko-KR" dirty="0"/>
              <a:t>against your wish -</a:t>
            </a:r>
            <a:r>
              <a:rPr lang="en-US" altLang="ko-KR" dirty="0">
                <a:sym typeface="Wingdings" pitchFamily="2" charset="2"/>
              </a:rPr>
              <a:t>. </a:t>
            </a:r>
            <a:r>
              <a:rPr lang="en-US" altLang="ko-KR" dirty="0"/>
              <a:t>Incomplete or no enforceable agreement on scope of use and transfer </a:t>
            </a:r>
            <a:r>
              <a:rPr lang="en-US" altLang="ko-KR" u="sng" dirty="0"/>
              <a:t>upon data disclosure </a:t>
            </a:r>
            <a:r>
              <a:rPr lang="en-US" altLang="ko-KR" dirty="0"/>
              <a:t>- equivalent to UNCONSENTED use and transfer and therefore </a:t>
            </a:r>
            <a:r>
              <a:rPr lang="en-US" altLang="ko-KR" b="1" dirty="0"/>
              <a:t>SURVEILLANCE </a:t>
            </a:r>
            <a:r>
              <a:rPr lang="en-US" altLang="ko-KR" dirty="0">
                <a:sym typeface="Wingdings" pitchFamily="2" charset="2"/>
              </a:rPr>
              <a:t>, e.g., </a:t>
            </a:r>
            <a:r>
              <a:rPr lang="en-US" altLang="ko-KR" b="1" dirty="0">
                <a:sym typeface="Wingdings" pitchFamily="2" charset="2"/>
              </a:rPr>
              <a:t>1983 Census Decision (West Germany)</a:t>
            </a:r>
            <a:endParaRPr lang="en-US" altLang="ko-KR" b="1" dirty="0"/>
          </a:p>
          <a:p>
            <a:pPr>
              <a:defRPr/>
            </a:pPr>
            <a:endParaRPr lang="en-US" altLang="ko-KR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ko-K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9310-1E5E-4FE9-7D3E-BA65E572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data surveillance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6483-06B6-3354-C0B4-870323C96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>
                <a:sym typeface="Wingdings" pitchFamily="2" charset="2"/>
              </a:rPr>
              <a:t> contract law enforcing data subject’s consent? </a:t>
            </a:r>
          </a:p>
          <a:p>
            <a:pPr>
              <a:buFont typeface="Wingdings" pitchFamily="2" charset="2"/>
              <a:buChar char="à"/>
            </a:pPr>
            <a:r>
              <a:rPr lang="en-US" altLang="ko-KR" dirty="0">
                <a:sym typeface="Wingdings" pitchFamily="2" charset="2"/>
              </a:rPr>
              <a:t> but powerless ppl not able to negotiate scope of use or 3</a:t>
            </a:r>
            <a:r>
              <a:rPr lang="en-US" altLang="ko-KR" baseline="30000" dirty="0">
                <a:sym typeface="Wingdings" pitchFamily="2" charset="2"/>
              </a:rPr>
              <a:t>rd</a:t>
            </a:r>
            <a:r>
              <a:rPr lang="en-US" altLang="ko-KR" dirty="0">
                <a:sym typeface="Wingdings" pitchFamily="2" charset="2"/>
              </a:rPr>
              <a:t> party transfer </a:t>
            </a:r>
          </a:p>
          <a:p>
            <a:pPr>
              <a:buFont typeface="Wingdings" pitchFamily="2" charset="2"/>
              <a:buChar char="à"/>
            </a:pPr>
            <a:r>
              <a:rPr lang="en-US" altLang="ko-KR" dirty="0">
                <a:sym typeface="Wingdings" pitchFamily="2" charset="2"/>
              </a:rPr>
              <a:t>need for ownership where ppl are assumed into (or defaulted into) “owning” data </a:t>
            </a:r>
          </a:p>
          <a:p>
            <a:pPr>
              <a:buFont typeface="Wingdings" pitchFamily="2" charset="2"/>
              <a:buChar char="à"/>
            </a:pPr>
            <a:r>
              <a:rPr lang="en-US" altLang="ko-KR" dirty="0">
                <a:sym typeface="Wingdings" pitchFamily="2" charset="2"/>
              </a:rPr>
              <a:t>puts obligations on data controllers to affirmatively obtain consent for collection, state reason for collection (use purpose, scope of disclosure),  and “ask before using or transferring beyond the consented use/disclosure”  </a:t>
            </a:r>
            <a:r>
              <a:rPr lang="en-US" altLang="ko-KR" u="sng" dirty="0">
                <a:sym typeface="Wingdings" pitchFamily="2" charset="2"/>
              </a:rPr>
              <a:t>data protection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6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C7973-91D1-B4BC-046D-792F9D5C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 Data about Oneself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032A-4A12-0EB8-F327-AEE2CE500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 charset="0"/>
              <a:buChar char="•"/>
              <a:defRPr/>
            </a:pPr>
            <a:r>
              <a:rPr lang="en-US" altLang="ko-KR" dirty="0"/>
              <a:t>“K.S. Park is a Professor.”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ko-KR" dirty="0"/>
              <a:t>Let’s assume you run an educational website and want to spread info about K.S. Park.  You need my consent to receive that data?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ko-KR" dirty="0"/>
              <a:t>You need my consent for you to relay that data to a 3</a:t>
            </a:r>
            <a:r>
              <a:rPr lang="en-US" altLang="ko-KR" baseline="30000" dirty="0"/>
              <a:t>rd</a:t>
            </a:r>
            <a:r>
              <a:rPr lang="en-US" altLang="ko-KR" dirty="0"/>
              <a:t> person?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ko-KR" dirty="0"/>
              <a:t>You need my consent for you to use that data in making comments about me? 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Owning data as if you own a car </a:t>
            </a:r>
            <a:r>
              <a:rPr lang="en-US" altLang="ko-KR" dirty="0">
                <a:sym typeface="Wingdings" panose="05000000000000000000" pitchFamily="2" charset="2"/>
              </a:rPr>
              <a:t> Let’s say you let you friend borrow a car from you for weekend use inside the city 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consent for new use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consent for transferring to a 3P 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right to get it back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right to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2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17721</TotalTime>
  <Words>1962</Words>
  <Application>Microsoft Macintosh PowerPoint</Application>
  <PresentationFormat>On-screen Show (4:3)</PresentationFormat>
  <Paragraphs>162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굴림</vt:lpstr>
      <vt:lpstr>맑은 고딕</vt:lpstr>
      <vt:lpstr>MalgunGothic</vt:lpstr>
      <vt:lpstr>Arial</vt:lpstr>
      <vt:lpstr>Wingdings</vt:lpstr>
      <vt:lpstr>Office 테마</vt:lpstr>
      <vt:lpstr>Data Protection Law and Indonesian privacy</vt:lpstr>
      <vt:lpstr>Privacy - Basics</vt:lpstr>
      <vt:lpstr>Warrant Doctrine</vt:lpstr>
      <vt:lpstr>What is private?</vt:lpstr>
      <vt:lpstr>Europe went all the way!:  Data Protection Law</vt:lpstr>
      <vt:lpstr>Classical privacy vs. modern broader privacy (data protection law)</vt:lpstr>
      <vt:lpstr>Why all data? </vt:lpstr>
      <vt:lpstr>How to stop data surveillance</vt:lpstr>
      <vt:lpstr>Own Data about Oneself</vt:lpstr>
      <vt:lpstr>So, limited application</vt:lpstr>
      <vt:lpstr>What is good about data protection law? </vt:lpstr>
      <vt:lpstr>Good usage of data protection norms in Korea</vt:lpstr>
      <vt:lpstr>Targeted advertising</vt:lpstr>
      <vt:lpstr>Role of Meta/Google</vt:lpstr>
      <vt:lpstr>Cookie consent</vt:lpstr>
      <vt:lpstr>Harms/Benefits of targeted advertising</vt:lpstr>
      <vt:lpstr>Data protection law responds:</vt:lpstr>
      <vt:lpstr>Can an Indonesian court issue a similar decision? - Article 22</vt:lpstr>
      <vt:lpstr>AI-based optimization  &amp; data protection law</vt:lpstr>
      <vt:lpstr>So When is data identifiable/anonymized?</vt:lpstr>
      <vt:lpstr>GDPR classifies such data as pseudonymized data and protects as personal data</vt:lpstr>
      <vt:lpstr>Access right is important because. . .</vt:lpstr>
      <vt:lpstr>Solution to “Garbage Out”</vt:lpstr>
      <vt:lpstr>Solution to Data monopoly</vt:lpstr>
      <vt:lpstr>Needs “pseudonymized data” or new definition of personal data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HIPPA in relation to</dc:title>
  <dc:creator>박경신</dc:creator>
  <cp:lastModifiedBy>ksparkskype ksparkskype</cp:lastModifiedBy>
  <cp:revision>55</cp:revision>
  <dcterms:created xsi:type="dcterms:W3CDTF">2011-08-31T22:48:35Z</dcterms:created>
  <dcterms:modified xsi:type="dcterms:W3CDTF">2024-05-25T09:43:34Z</dcterms:modified>
</cp:coreProperties>
</file>