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j8YYdJHaxLtddGrbLC8ZMLwd8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slide" Target="slides/slide1.xml"/><Relationship Id="rId19" Type="http://schemas.openxmlformats.org/officeDocument/2006/relationships/font" Target="fonts/OpenSans-boldItalic.fntdata"/><Relationship Id="rId6" Type="http://schemas.openxmlformats.org/officeDocument/2006/relationships/slide" Target="slides/slide2.xml"/><Relationship Id="rId18"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ehakiman.gov.my/en/high-court" TargetMode="External"/><Relationship Id="rId3" Type="http://schemas.openxmlformats.org/officeDocument/2006/relationships/hyperlink" Target="https://www.hasil.gov.my/e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9" name="Google Shape;80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9" name="Google Shape;82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43505A"/>
                </a:solidFill>
                <a:highlight>
                  <a:srgbClr val="FFFFFF"/>
                </a:highlight>
                <a:latin typeface="Open Sans"/>
                <a:ea typeface="Open Sans"/>
                <a:cs typeface="Open Sans"/>
                <a:sym typeface="Open Sans"/>
              </a:rPr>
              <a:t>in December 2021, the </a:t>
            </a:r>
            <a:r>
              <a:rPr b="0" i="0" lang="en-US" u="sng">
                <a:solidFill>
                  <a:srgbClr val="737F88"/>
                </a:solidFill>
                <a:highlight>
                  <a:srgbClr val="FFFFFF"/>
                </a:highlight>
                <a:latin typeface="Open Sans"/>
                <a:ea typeface="Open Sans"/>
                <a:cs typeface="Open Sans"/>
                <a:sym typeface="Open Sans"/>
                <a:hlinkClick r:id="rId2">
                  <a:extLst>
                    <a:ext uri="{A12FA001-AC4F-418D-AE19-62706E023703}">
                      <ahyp:hlinkClr val="tx"/>
                    </a:ext>
                  </a:extLst>
                </a:hlinkClick>
              </a:rPr>
              <a:t>High Court</a:t>
            </a:r>
            <a:r>
              <a:rPr b="0" i="0" lang="en-US">
                <a:solidFill>
                  <a:srgbClr val="43505A"/>
                </a:solidFill>
                <a:highlight>
                  <a:srgbClr val="FFFFFF"/>
                </a:highlight>
                <a:latin typeface="Open Sans"/>
                <a:ea typeface="Open Sans"/>
                <a:cs typeface="Open Sans"/>
                <a:sym typeface="Open Sans"/>
              </a:rPr>
              <a:t> held that the PDPA does not allow the Director-General of the </a:t>
            </a:r>
            <a:r>
              <a:rPr b="0" i="0" lang="en-US" u="sng">
                <a:solidFill>
                  <a:srgbClr val="737F88"/>
                </a:solidFill>
                <a:highlight>
                  <a:srgbClr val="FFFFFF"/>
                </a:highlight>
                <a:latin typeface="Open Sans"/>
                <a:ea typeface="Open Sans"/>
                <a:cs typeface="Open Sans"/>
                <a:sym typeface="Open Sans"/>
                <a:hlinkClick r:id="rId3">
                  <a:extLst>
                    <a:ext uri="{A12FA001-AC4F-418D-AE19-62706E023703}">
                      <ahyp:hlinkClr val="tx"/>
                    </a:ext>
                  </a:extLst>
                </a:hlinkClick>
              </a:rPr>
              <a:t>Inland Revenue Board of Malaysia</a:t>
            </a:r>
            <a:r>
              <a:rPr b="0" i="0" lang="en-US">
                <a:solidFill>
                  <a:srgbClr val="43505A"/>
                </a:solidFill>
                <a:highlight>
                  <a:srgbClr val="FFFFFF"/>
                </a:highlight>
                <a:latin typeface="Open Sans"/>
                <a:ea typeface="Open Sans"/>
                <a:cs typeface="Open Sans"/>
                <a:sym typeface="Open Sans"/>
              </a:rPr>
              <a:t> to make blanket demands for personal data in view of the protections afforded to data subjects under the PDPA (</a:t>
            </a:r>
            <a:r>
              <a:rPr b="0" i="1" lang="en-US">
                <a:solidFill>
                  <a:srgbClr val="43505A"/>
                </a:solidFill>
                <a:highlight>
                  <a:srgbClr val="FFFFFF"/>
                </a:highlight>
                <a:latin typeface="Open Sans"/>
                <a:ea typeface="Open Sans"/>
                <a:cs typeface="Open Sans"/>
                <a:sym typeface="Open Sans"/>
              </a:rPr>
              <a:t>Genting Malaysia Berhad v Personal Data Protection Commissioner &amp; Ors</a:t>
            </a:r>
            <a:r>
              <a:rPr b="0" i="0" lang="en-US">
                <a:solidFill>
                  <a:srgbClr val="43505A"/>
                </a:solidFill>
                <a:highlight>
                  <a:srgbClr val="FFFFFF"/>
                </a:highlight>
                <a:latin typeface="Open Sans"/>
                <a:ea typeface="Open Sans"/>
                <a:cs typeface="Open Sans"/>
                <a:sym typeface="Open Sans"/>
              </a:rPr>
              <a:t> [2021] MLJU 2847). Such requests for data must be made in accordance with the law, and it should be ensured that the request satisfies the test of necessity, in that "the interference with the rights of data subjects must be proportionate to the reality as well as to the potential gravity of the public interests involved", and "there must also be a specific instance as contemplated by the statute and not a general sweeping and inconsistent reasons for the disclosure to be given".</a:t>
            </a:r>
            <a:endParaRPr/>
          </a:p>
          <a:p>
            <a:pPr indent="0" lvl="0" marL="0" rtl="0" algn="l">
              <a:spcBef>
                <a:spcPts val="0"/>
              </a:spcBef>
              <a:spcAft>
                <a:spcPts val="0"/>
              </a:spcAft>
              <a:buNone/>
            </a:pPr>
            <a:r>
              <a:t/>
            </a:r>
            <a:endParaRPr b="0" i="0">
              <a:solidFill>
                <a:srgbClr val="43505A"/>
              </a:solidFill>
              <a:highlight>
                <a:srgbClr val="FFFFFF"/>
              </a:highlight>
              <a:latin typeface="Open Sans"/>
              <a:ea typeface="Open Sans"/>
              <a:cs typeface="Open Sans"/>
              <a:sym typeface="Open Sans"/>
            </a:endParaRPr>
          </a:p>
          <a:p>
            <a:pPr indent="0" lvl="0" marL="0" rtl="0" algn="l">
              <a:spcBef>
                <a:spcPts val="0"/>
              </a:spcBef>
              <a:spcAft>
                <a:spcPts val="0"/>
              </a:spcAft>
              <a:buNone/>
            </a:pPr>
            <a:r>
              <a:rPr b="0" i="0" lang="en-US">
                <a:solidFill>
                  <a:srgbClr val="43505A"/>
                </a:solidFill>
                <a:highlight>
                  <a:srgbClr val="FFFFFF"/>
                </a:highlight>
                <a:latin typeface="Open Sans"/>
                <a:ea typeface="Open Sans"/>
                <a:cs typeface="Open Sans"/>
                <a:sym typeface="Open Sans"/>
              </a:rPr>
              <a:t>A brief overview of the retention standards prescribed by the 2015 Standards is as follows:</a:t>
            </a:r>
            <a:endParaRPr/>
          </a:p>
          <a:p>
            <a:pPr indent="-76200" lvl="0" marL="0" rtl="0" algn="l">
              <a:spcBef>
                <a:spcPts val="0"/>
              </a:spcBef>
              <a:spcAft>
                <a:spcPts val="0"/>
              </a:spcAft>
              <a:buClr>
                <a:srgbClr val="43505A"/>
              </a:buClr>
              <a:buSzPts val="1200"/>
              <a:buFont typeface="Arial"/>
              <a:buChar char="•"/>
            </a:pPr>
            <a:r>
              <a:rPr b="0" i="0" lang="en-US">
                <a:solidFill>
                  <a:srgbClr val="43505A"/>
                </a:solidFill>
                <a:highlight>
                  <a:srgbClr val="FFFFFF"/>
                </a:highlight>
                <a:latin typeface="Open Sans"/>
                <a:ea typeface="Open Sans"/>
                <a:cs typeface="Open Sans"/>
                <a:sym typeface="Open Sans"/>
              </a:rPr>
              <a:t>to ensure that all legislation relating to the processing and storing of personal data is complied with before disposing of any personal data;</a:t>
            </a:r>
            <a:endParaRPr/>
          </a:p>
          <a:p>
            <a:pPr indent="0" lvl="0" marL="0" rtl="0" algn="l">
              <a:spcBef>
                <a:spcPts val="0"/>
              </a:spcBef>
              <a:spcAft>
                <a:spcPts val="0"/>
              </a:spcAft>
              <a:buNone/>
            </a:pPr>
            <a:r>
              <a:t/>
            </a:r>
            <a:endParaRPr/>
          </a:p>
        </p:txBody>
      </p:sp>
      <p:sp>
        <p:nvSpPr>
          <p:cNvPr id="555" name="Google Shape;55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6" name="Shape 56"/>
        <p:cNvGrpSpPr/>
        <p:nvPr/>
      </p:nvGrpSpPr>
      <p:grpSpPr>
        <a:xfrm>
          <a:off x="0" y="0"/>
          <a:ext cx="0" cy="0"/>
          <a:chOff x="0" y="0"/>
          <a:chExt cx="0" cy="0"/>
        </a:xfrm>
      </p:grpSpPr>
      <p:pic>
        <p:nvPicPr>
          <p:cNvPr descr="\\DROBO-FS\QuickDrops\JB\PPTX NG\Droplets\LightingOverlay.png" id="57" name="Google Shape;57;p13"/>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58" name="Google Shape;58;p13"/>
          <p:cNvGrpSpPr/>
          <p:nvPr/>
        </p:nvGrpSpPr>
        <p:grpSpPr>
          <a:xfrm>
            <a:off x="0" y="0"/>
            <a:ext cx="2305051" cy="6858001"/>
            <a:chOff x="0" y="0"/>
            <a:chExt cx="2305051" cy="6858001"/>
          </a:xfrm>
        </p:grpSpPr>
        <p:sp>
          <p:nvSpPr>
            <p:cNvPr id="59" name="Google Shape;59;p13"/>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5" name="Google Shape;65;p13"/>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6" name="Google Shape;66;p13"/>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68" name="Google Shape;68;p13"/>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9" name="Google Shape;69;p13"/>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72" name="Google Shape;72;p13"/>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4" name="Google Shape;74;p13"/>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7" name="Google Shape;77;p13"/>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80" name="Google Shape;80;p13"/>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82" name="Google Shape;82;p13"/>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4" name="Google Shape;84;p13"/>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6" name="Google Shape;86;p13"/>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90" name="Google Shape;90;p13"/>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91" name="Google Shape;91;p13"/>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93" name="Google Shape;93;p13"/>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4" name="Google Shape;94;p13"/>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6" name="Google Shape;96;p13"/>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98" name="Google Shape;98;p13"/>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01" name="Google Shape;101;p13"/>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03" name="Google Shape;103;p13"/>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6" name="Google Shape;106;p13"/>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7" name="Google Shape;107;p13"/>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10" name="Google Shape;110;p13"/>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12" name="Google Shape;112;p13"/>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13"/>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3"/>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15" name="Google Shape;115;p13"/>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3"/>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3"/>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8" name="Shape 168"/>
        <p:cNvGrpSpPr/>
        <p:nvPr/>
      </p:nvGrpSpPr>
      <p:grpSpPr>
        <a:xfrm>
          <a:off x="0" y="0"/>
          <a:ext cx="0" cy="0"/>
          <a:chOff x="0" y="0"/>
          <a:chExt cx="0" cy="0"/>
        </a:xfrm>
      </p:grpSpPr>
      <p:sp>
        <p:nvSpPr>
          <p:cNvPr id="169" name="Google Shape;169;p22"/>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22"/>
          <p:cNvSpPr/>
          <p:nvPr>
            <p:ph idx="2" type="pic"/>
          </p:nvPr>
        </p:nvSpPr>
        <p:spPr>
          <a:xfrm>
            <a:off x="7380721" y="609601"/>
            <a:ext cx="3666690" cy="5181599"/>
          </a:xfrm>
          <a:prstGeom prst="round2DiagRect">
            <a:avLst>
              <a:gd fmla="val 5608"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71" name="Google Shape;171;p22"/>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2" name="Google Shape;172;p2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75" name="Shape 175"/>
        <p:cNvGrpSpPr/>
        <p:nvPr/>
      </p:nvGrpSpPr>
      <p:grpSpPr>
        <a:xfrm>
          <a:off x="0" y="0"/>
          <a:ext cx="0" cy="0"/>
          <a:chOff x="0" y="0"/>
          <a:chExt cx="0" cy="0"/>
        </a:xfrm>
      </p:grpSpPr>
      <p:sp>
        <p:nvSpPr>
          <p:cNvPr id="176" name="Google Shape;176;p23"/>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23"/>
          <p:cNvSpPr/>
          <p:nvPr>
            <p:ph idx="2" type="pic"/>
          </p:nvPr>
        </p:nvSpPr>
        <p:spPr>
          <a:xfrm>
            <a:off x="1141411" y="606426"/>
            <a:ext cx="9912354" cy="3299778"/>
          </a:xfrm>
          <a:prstGeom prst="round2DiagRect">
            <a:avLst>
              <a:gd fmla="val 4860"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78" name="Google Shape;178;p23"/>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9" name="Google Shape;179;p2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82" name="Shape 182"/>
        <p:cNvGrpSpPr/>
        <p:nvPr/>
      </p:nvGrpSpPr>
      <p:grpSpPr>
        <a:xfrm>
          <a:off x="0" y="0"/>
          <a:ext cx="0" cy="0"/>
          <a:chOff x="0" y="0"/>
          <a:chExt cx="0" cy="0"/>
        </a:xfrm>
      </p:grpSpPr>
      <p:sp>
        <p:nvSpPr>
          <p:cNvPr id="183" name="Google Shape;183;p24"/>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24"/>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5" name="Google Shape;185;p24"/>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6" name="Google Shape;186;p2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24"/>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en-US" sz="8000" cap="none">
                <a:solidFill>
                  <a:schemeClr val="lt1"/>
                </a:solidFill>
                <a:latin typeface="Twentieth Century"/>
                <a:ea typeface="Twentieth Century"/>
                <a:cs typeface="Twentieth Century"/>
                <a:sym typeface="Twentieth Century"/>
              </a:rPr>
              <a:t>“</a:t>
            </a:r>
            <a:endParaRPr/>
          </a:p>
        </p:txBody>
      </p:sp>
      <p:sp>
        <p:nvSpPr>
          <p:cNvPr id="190" name="Google Shape;190;p24"/>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en-US" sz="800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91" name="Shape 191"/>
        <p:cNvGrpSpPr/>
        <p:nvPr/>
      </p:nvGrpSpPr>
      <p:grpSpPr>
        <a:xfrm>
          <a:off x="0" y="0"/>
          <a:ext cx="0" cy="0"/>
          <a:chOff x="0" y="0"/>
          <a:chExt cx="0" cy="0"/>
        </a:xfrm>
      </p:grpSpPr>
      <p:sp>
        <p:nvSpPr>
          <p:cNvPr id="192" name="Google Shape;192;p25"/>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25"/>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4" name="Google Shape;194;p2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2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7" name="Shape 197"/>
        <p:cNvGrpSpPr/>
        <p:nvPr/>
      </p:nvGrpSpPr>
      <p:grpSpPr>
        <a:xfrm>
          <a:off x="0" y="0"/>
          <a:ext cx="0" cy="0"/>
          <a:chOff x="0" y="0"/>
          <a:chExt cx="0" cy="0"/>
        </a:xfrm>
      </p:grpSpPr>
      <p:sp>
        <p:nvSpPr>
          <p:cNvPr id="198" name="Google Shape;198;p26"/>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26"/>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0" name="Google Shape;200;p26"/>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1" name="Google Shape;201;p26"/>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2" name="Google Shape;202;p26"/>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3" name="Google Shape;203;p26"/>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4" name="Google Shape;204;p26"/>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5" name="Google Shape;205;p2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2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2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8" name="Shape 208"/>
        <p:cNvGrpSpPr/>
        <p:nvPr/>
      </p:nvGrpSpPr>
      <p:grpSpPr>
        <a:xfrm>
          <a:off x="0" y="0"/>
          <a:ext cx="0" cy="0"/>
          <a:chOff x="0" y="0"/>
          <a:chExt cx="0" cy="0"/>
        </a:xfrm>
      </p:grpSpPr>
      <p:sp>
        <p:nvSpPr>
          <p:cNvPr id="209" name="Google Shape;209;p27"/>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27"/>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1" name="Google Shape;211;p27"/>
          <p:cNvSpPr/>
          <p:nvPr>
            <p:ph idx="2" type="pic"/>
          </p:nvPr>
        </p:nvSpPr>
        <p:spPr>
          <a:xfrm>
            <a:off x="1141413" y="2666998"/>
            <a:ext cx="31952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2" name="Google Shape;212;p27"/>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3" name="Google Shape;213;p27"/>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4" name="Google Shape;214;p27"/>
          <p:cNvSpPr/>
          <p:nvPr>
            <p:ph idx="5" type="pic"/>
          </p:nvPr>
        </p:nvSpPr>
        <p:spPr>
          <a:xfrm>
            <a:off x="4489053" y="2666998"/>
            <a:ext cx="31989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5" name="Google Shape;215;p27"/>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6" name="Google Shape;216;p27"/>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7" name="Google Shape;217;p27"/>
          <p:cNvSpPr/>
          <p:nvPr>
            <p:ph idx="8" type="pic"/>
          </p:nvPr>
        </p:nvSpPr>
        <p:spPr>
          <a:xfrm>
            <a:off x="7852442" y="2666998"/>
            <a:ext cx="3194969"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8" name="Google Shape;218;p27"/>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9" name="Google Shape;219;p2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2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2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2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28"/>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5" name="Google Shape;225;p2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2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2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29"/>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29"/>
          <p:cNvSpPr txBox="1"/>
          <p:nvPr>
            <p:ph idx="1" type="body"/>
          </p:nvPr>
        </p:nvSpPr>
        <p:spPr>
          <a:xfrm rot="5400000">
            <a:off x="2424905"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1" name="Google Shape;231;p2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2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2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 name="Shape 118"/>
        <p:cNvGrpSpPr/>
        <p:nvPr/>
      </p:nvGrpSpPr>
      <p:grpSpPr>
        <a:xfrm>
          <a:off x="0" y="0"/>
          <a:ext cx="0" cy="0"/>
          <a:chOff x="0" y="0"/>
          <a:chExt cx="0" cy="0"/>
        </a:xfrm>
      </p:grpSpPr>
      <p:sp>
        <p:nvSpPr>
          <p:cNvPr id="119" name="Google Shape;119;p1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21" name="Google Shape;121;p1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24" name="Shape 124"/>
        <p:cNvGrpSpPr/>
        <p:nvPr/>
      </p:nvGrpSpPr>
      <p:grpSpPr>
        <a:xfrm>
          <a:off x="0" y="0"/>
          <a:ext cx="0" cy="0"/>
          <a:chOff x="0" y="0"/>
          <a:chExt cx="0" cy="0"/>
        </a:xfrm>
      </p:grpSpPr>
      <p:sp>
        <p:nvSpPr>
          <p:cNvPr id="125" name="Google Shape;125;p15"/>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5"/>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27" name="Google Shape;127;p1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0" name="Shape 130"/>
        <p:cNvGrpSpPr/>
        <p:nvPr/>
      </p:nvGrpSpPr>
      <p:grpSpPr>
        <a:xfrm>
          <a:off x="0" y="0"/>
          <a:ext cx="0" cy="0"/>
          <a:chOff x="0" y="0"/>
          <a:chExt cx="0" cy="0"/>
        </a:xfrm>
      </p:grpSpPr>
      <p:sp>
        <p:nvSpPr>
          <p:cNvPr id="131" name="Google Shape;131;p16"/>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16"/>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33" name="Google Shape;133;p1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6" name="Shape 136"/>
        <p:cNvGrpSpPr/>
        <p:nvPr/>
      </p:nvGrpSpPr>
      <p:grpSpPr>
        <a:xfrm>
          <a:off x="0" y="0"/>
          <a:ext cx="0" cy="0"/>
          <a:chOff x="0" y="0"/>
          <a:chExt cx="0" cy="0"/>
        </a:xfrm>
      </p:grpSpPr>
      <p:sp>
        <p:nvSpPr>
          <p:cNvPr id="137" name="Google Shape;137;p1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17"/>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9" name="Google Shape;139;p17"/>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0" name="Google Shape;140;p1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18"/>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18"/>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6" name="Google Shape;146;p18"/>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7" name="Google Shape;147;p18"/>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8" name="Google Shape;148;p18"/>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9" name="Google Shape;149;p1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2" name="Shape 152"/>
        <p:cNvGrpSpPr/>
        <p:nvPr/>
      </p:nvGrpSpPr>
      <p:grpSpPr>
        <a:xfrm>
          <a:off x="0" y="0"/>
          <a:ext cx="0" cy="0"/>
          <a:chOff x="0" y="0"/>
          <a:chExt cx="0" cy="0"/>
        </a:xfrm>
      </p:grpSpPr>
      <p:sp>
        <p:nvSpPr>
          <p:cNvPr id="153" name="Google Shape;153;p1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1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7" name="Shape 157"/>
        <p:cNvGrpSpPr/>
        <p:nvPr/>
      </p:nvGrpSpPr>
      <p:grpSpPr>
        <a:xfrm>
          <a:off x="0" y="0"/>
          <a:ext cx="0" cy="0"/>
          <a:chOff x="0" y="0"/>
          <a:chExt cx="0" cy="0"/>
        </a:xfrm>
      </p:grpSpPr>
      <p:sp>
        <p:nvSpPr>
          <p:cNvPr id="158" name="Google Shape;158;p2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1" name="Shape 161"/>
        <p:cNvGrpSpPr/>
        <p:nvPr/>
      </p:nvGrpSpPr>
      <p:grpSpPr>
        <a:xfrm>
          <a:off x="0" y="0"/>
          <a:ext cx="0" cy="0"/>
          <a:chOff x="0" y="0"/>
          <a:chExt cx="0" cy="0"/>
        </a:xfrm>
      </p:grpSpPr>
      <p:sp>
        <p:nvSpPr>
          <p:cNvPr id="162" name="Google Shape;162;p21"/>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21"/>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64" name="Google Shape;164;p21"/>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5" name="Google Shape;165;p2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DROBO-FS\QuickDrops\JB\PPTX NG\Droplets\LightingOverlay.png" id="10" name="Google Shape;10;p12"/>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11" name="Google Shape;11;p12"/>
          <p:cNvGrpSpPr/>
          <p:nvPr/>
        </p:nvGrpSpPr>
        <p:grpSpPr>
          <a:xfrm>
            <a:off x="-14288" y="0"/>
            <a:ext cx="12053888" cy="6858001"/>
            <a:chOff x="-14288" y="0"/>
            <a:chExt cx="12053888" cy="6858001"/>
          </a:xfrm>
        </p:grpSpPr>
        <p:grpSp>
          <p:nvGrpSpPr>
            <p:cNvPr id="12" name="Google Shape;12;p12"/>
            <p:cNvGrpSpPr/>
            <p:nvPr/>
          </p:nvGrpSpPr>
          <p:grpSpPr>
            <a:xfrm>
              <a:off x="-14288" y="0"/>
              <a:ext cx="1220788" cy="6858001"/>
              <a:chOff x="-14288" y="0"/>
              <a:chExt cx="1220788" cy="6858001"/>
            </a:xfrm>
          </p:grpSpPr>
          <p:sp>
            <p:nvSpPr>
              <p:cNvPr id="13" name="Google Shape;13;p12"/>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2"/>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2"/>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2"/>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7" name="Google Shape;17;p12"/>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2"/>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9" name="Google Shape;19;p12"/>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20" name="Google Shape;20;p12"/>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2"/>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2"/>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23" name="Google Shape;23;p12"/>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 name="Google Shape;24;p12"/>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med" w="med" type="none"/>
                <a:tailEnd len="med" w="med" type="none"/>
              </a:ln>
            </p:spPr>
          </p:cxnSp>
          <p:sp>
            <p:nvSpPr>
              <p:cNvPr id="25" name="Google Shape;25;p12"/>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6" name="Google Shape;26;p12"/>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7" name="Google Shape;27;p12"/>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8" name="Google Shape;28;p12"/>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2"/>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2"/>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1" name="Google Shape;31;p12"/>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2"/>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3" name="Google Shape;33;p12"/>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2"/>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5" name="Google Shape;35;p12"/>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6" name="Google Shape;36;p12"/>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2"/>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2"/>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9" name="Google Shape;39;p12"/>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 name="Google Shape;40;p12"/>
            <p:cNvGrpSpPr/>
            <p:nvPr/>
          </p:nvGrpSpPr>
          <p:grpSpPr>
            <a:xfrm>
              <a:off x="11364912" y="0"/>
              <a:ext cx="674688" cy="6848476"/>
              <a:chOff x="11364912" y="0"/>
              <a:chExt cx="674688" cy="6848476"/>
            </a:xfrm>
          </p:grpSpPr>
          <p:sp>
            <p:nvSpPr>
              <p:cNvPr id="41" name="Google Shape;41;p12"/>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42" name="Google Shape;42;p12"/>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2"/>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2"/>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2"/>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2"/>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7" name="Google Shape;47;p12"/>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2"/>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9" name="Google Shape;49;p12"/>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2"/>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 name="Google Shape;51;p12"/>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2"/>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53" name="Google Shape;53;p1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4" name="Google Shape;54;p1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5" name="Google Shape;55;p1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grpSp>
        <p:nvGrpSpPr>
          <p:cNvPr id="239" name="Google Shape;239;p1"/>
          <p:cNvGrpSpPr/>
          <p:nvPr/>
        </p:nvGrpSpPr>
        <p:grpSpPr>
          <a:xfrm>
            <a:off x="0" y="-1"/>
            <a:ext cx="12192003" cy="6858001"/>
            <a:chOff x="0" y="-1"/>
            <a:chExt cx="12192003" cy="6858001"/>
          </a:xfrm>
        </p:grpSpPr>
        <p:sp>
          <p:nvSpPr>
            <p:cNvPr id="240" name="Google Shape;240;p1"/>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241" name="Google Shape;241;p1"/>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close up of circuit board" id="242" name="Google Shape;242;p1"/>
          <p:cNvPicPr preferRelativeResize="0"/>
          <p:nvPr/>
        </p:nvPicPr>
        <p:blipFill rotWithShape="1">
          <a:blip r:embed="rId5">
            <a:alphaModFix amt="30000"/>
          </a:blip>
          <a:srcRect b="9201" l="0" r="0" t="6504"/>
          <a:stretch/>
        </p:blipFill>
        <p:spPr>
          <a:xfrm>
            <a:off x="-2" y="10"/>
            <a:ext cx="12188389" cy="6857990"/>
          </a:xfrm>
          <a:prstGeom prst="rect">
            <a:avLst/>
          </a:prstGeom>
          <a:noFill/>
          <a:ln>
            <a:noFill/>
          </a:ln>
        </p:spPr>
      </p:pic>
      <p:grpSp>
        <p:nvGrpSpPr>
          <p:cNvPr id="243" name="Google Shape;243;p1"/>
          <p:cNvGrpSpPr/>
          <p:nvPr/>
        </p:nvGrpSpPr>
        <p:grpSpPr>
          <a:xfrm>
            <a:off x="605895" y="2235200"/>
            <a:ext cx="10982062" cy="2396067"/>
            <a:chOff x="605895" y="2235200"/>
            <a:chExt cx="10982062" cy="2396067"/>
          </a:xfrm>
        </p:grpSpPr>
        <p:sp>
          <p:nvSpPr>
            <p:cNvPr id="244" name="Google Shape;244;p1"/>
            <p:cNvSpPr/>
            <p:nvPr/>
          </p:nvSpPr>
          <p:spPr>
            <a:xfrm>
              <a:off x="2582333" y="2235200"/>
              <a:ext cx="7027334" cy="2396067"/>
            </a:xfrm>
            <a:prstGeom prst="round2DiagRect">
              <a:avLst>
                <a:gd fmla="val 9246" name="adj1"/>
                <a:gd fmla="val 0" name="adj2"/>
              </a:avLst>
            </a:prstGeom>
            <a:solidFill>
              <a:schemeClr val="dk1">
                <a:alpha val="80000"/>
              </a:schemeClr>
            </a:solidFill>
            <a:ln cap="sq" cmpd="sng" w="19050">
              <a:solidFill>
                <a:schemeClr val="lt2">
                  <a:alpha val="60000"/>
                </a:scheme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245" name="Google Shape;245;p1"/>
            <p:cNvGrpSpPr/>
            <p:nvPr/>
          </p:nvGrpSpPr>
          <p:grpSpPr>
            <a:xfrm>
              <a:off x="605895" y="2900097"/>
              <a:ext cx="10982062" cy="1211524"/>
              <a:chOff x="605895" y="2900097"/>
              <a:chExt cx="10982062" cy="1211524"/>
            </a:xfrm>
          </p:grpSpPr>
          <p:sp>
            <p:nvSpPr>
              <p:cNvPr id="246" name="Google Shape;246;p1"/>
              <p:cNvSpPr/>
              <p:nvPr/>
            </p:nvSpPr>
            <p:spPr>
              <a:xfrm flipH="1" rot="-5400000">
                <a:off x="9653587" y="33797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47" name="Google Shape;247;p1"/>
              <p:cNvSpPr/>
              <p:nvPr/>
            </p:nvSpPr>
            <p:spPr>
              <a:xfrm flipH="1" rot="-5400000">
                <a:off x="10078244" y="33107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48" name="Google Shape;248;p1"/>
              <p:cNvSpPr/>
              <p:nvPr/>
            </p:nvSpPr>
            <p:spPr>
              <a:xfrm flipH="1" rot="-5400000">
                <a:off x="11146631" y="35742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49" name="Google Shape;249;p1"/>
              <p:cNvSpPr/>
              <p:nvPr/>
            </p:nvSpPr>
            <p:spPr>
              <a:xfrm flipH="1" rot="-5400000">
                <a:off x="10230644" y="30345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0" name="Google Shape;250;p1"/>
              <p:cNvSpPr/>
              <p:nvPr/>
            </p:nvSpPr>
            <p:spPr>
              <a:xfrm rot="5400000">
                <a:off x="10034587" y="25627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1" name="Google Shape;251;p1"/>
              <p:cNvSpPr/>
              <p:nvPr/>
            </p:nvSpPr>
            <p:spPr>
              <a:xfrm rot="5400000">
                <a:off x="10747375" y="32326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2" name="Google Shape;252;p1"/>
              <p:cNvSpPr/>
              <p:nvPr/>
            </p:nvSpPr>
            <p:spPr>
              <a:xfrm rot="5400000">
                <a:off x="11399044" y="30953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3" name="Google Shape;253;p1"/>
              <p:cNvSpPr/>
              <p:nvPr/>
            </p:nvSpPr>
            <p:spPr>
              <a:xfrm rot="5400000">
                <a:off x="10353675" y="21531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4" name="Google Shape;254;p1"/>
              <p:cNvSpPr/>
              <p:nvPr/>
            </p:nvSpPr>
            <p:spPr>
              <a:xfrm rot="5400000">
                <a:off x="9848850" y="33088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5" name="Google Shape;255;p1"/>
              <p:cNvSpPr/>
              <p:nvPr/>
            </p:nvSpPr>
            <p:spPr>
              <a:xfrm rot="5400000">
                <a:off x="9721056" y="3284272"/>
                <a:ext cx="23813" cy="252413"/>
              </a:xfrm>
              <a:prstGeom prst="rect">
                <a:avLst/>
              </a:pr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6" name="Google Shape;256;p1"/>
              <p:cNvSpPr/>
              <p:nvPr/>
            </p:nvSpPr>
            <p:spPr>
              <a:xfrm rot="5400000">
                <a:off x="2122751" y="35321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7" name="Google Shape;257;p1"/>
              <p:cNvSpPr/>
              <p:nvPr/>
            </p:nvSpPr>
            <p:spPr>
              <a:xfrm rot="5400000">
                <a:off x="1958445" y="34631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8" name="Google Shape;258;p1"/>
              <p:cNvSpPr/>
              <p:nvPr/>
            </p:nvSpPr>
            <p:spPr>
              <a:xfrm rot="5400000">
                <a:off x="858308" y="37266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9" name="Google Shape;259;p1"/>
              <p:cNvSpPr/>
              <p:nvPr/>
            </p:nvSpPr>
            <p:spPr>
              <a:xfrm rot="5400000">
                <a:off x="1658407" y="31869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60" name="Google Shape;260;p1"/>
              <p:cNvSpPr/>
              <p:nvPr/>
            </p:nvSpPr>
            <p:spPr>
              <a:xfrm flipH="1" rot="-5400000">
                <a:off x="1860814" y="27151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61" name="Google Shape;261;p1"/>
              <p:cNvSpPr/>
              <p:nvPr/>
            </p:nvSpPr>
            <p:spPr>
              <a:xfrm flipH="1" rot="-5400000">
                <a:off x="1289314" y="33850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62" name="Google Shape;262;p1"/>
              <p:cNvSpPr/>
              <p:nvPr/>
            </p:nvSpPr>
            <p:spPr>
              <a:xfrm flipH="1" rot="-5400000">
                <a:off x="605895" y="32477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63" name="Google Shape;263;p1"/>
              <p:cNvSpPr/>
              <p:nvPr/>
            </p:nvSpPr>
            <p:spPr>
              <a:xfrm flipH="1" rot="-5400000">
                <a:off x="1532202" y="23055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64" name="Google Shape;264;p1"/>
              <p:cNvSpPr/>
              <p:nvPr/>
            </p:nvSpPr>
            <p:spPr>
              <a:xfrm flipH="1" rot="-5400000">
                <a:off x="2154501" y="34612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65" name="Google Shape;265;p1"/>
              <p:cNvSpPr/>
              <p:nvPr/>
            </p:nvSpPr>
            <p:spPr>
              <a:xfrm flipH="1" rot="-5400000">
                <a:off x="2448983" y="3436672"/>
                <a:ext cx="23813" cy="252413"/>
              </a:xfrm>
              <a:prstGeom prst="rect">
                <a:avLst/>
              </a:prstGeom>
              <a:solidFill>
                <a:schemeClr val="lt2">
                  <a:alpha val="60000"/>
                </a:schemeClr>
              </a:solidFill>
              <a:ln>
                <a:noFill/>
              </a:ln>
              <a:effectLst>
                <a:outerShdw blurRad="50800" rotWithShape="0" algn="tl" dir="2700000" dist="38100">
                  <a:srgbClr val="000000">
                    <a:alpha val="5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grpSp>
      <p:sp>
        <p:nvSpPr>
          <p:cNvPr id="266" name="Google Shape;266;p1"/>
          <p:cNvSpPr txBox="1"/>
          <p:nvPr>
            <p:ph type="ctrTitle"/>
          </p:nvPr>
        </p:nvSpPr>
        <p:spPr>
          <a:xfrm>
            <a:off x="2667000" y="2328334"/>
            <a:ext cx="6858000" cy="136789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Twentieth Century"/>
              <a:buNone/>
            </a:pPr>
            <a:br>
              <a:rPr lang="en-US" sz="1600"/>
            </a:br>
            <a:br>
              <a:rPr lang="en-US" sz="3200"/>
            </a:br>
            <a:br>
              <a:rPr lang="en-US" sz="3200"/>
            </a:br>
            <a:r>
              <a:rPr lang="en-US" sz="3200"/>
              <a:t>PRIVACY AND DATA PROTECTION – STRATEGIES – SRI LANKAN EXPERIENCE</a:t>
            </a:r>
            <a:endParaRPr/>
          </a:p>
        </p:txBody>
      </p:sp>
      <p:sp>
        <p:nvSpPr>
          <p:cNvPr id="267" name="Google Shape;267;p1"/>
          <p:cNvSpPr txBox="1"/>
          <p:nvPr>
            <p:ph idx="1" type="subTitle"/>
          </p:nvPr>
        </p:nvSpPr>
        <p:spPr>
          <a:xfrm>
            <a:off x="2667001" y="3602038"/>
            <a:ext cx="6857999" cy="953029"/>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chemeClr val="lt2"/>
              </a:buClr>
              <a:buSzPts val="3000"/>
              <a:buNone/>
            </a:pPr>
            <a:r>
              <a:rPr lang="en-US" sz="2400"/>
              <a:t>ASHWINI NATESAN</a:t>
            </a:r>
            <a:endParaRPr/>
          </a:p>
          <a:p>
            <a:pPr indent="0" lvl="0" marL="0" rtl="0" algn="ctr">
              <a:lnSpc>
                <a:spcPct val="120000"/>
              </a:lnSpc>
              <a:spcBef>
                <a:spcPts val="1000"/>
              </a:spcBef>
              <a:spcAft>
                <a:spcPts val="0"/>
              </a:spcAft>
              <a:buClr>
                <a:schemeClr val="lt2"/>
              </a:buClr>
              <a:buSzPts val="3000"/>
              <a:buNone/>
            </a:pPr>
            <a:r>
              <a:rPr lang="en-US" sz="2400"/>
              <a:t>2024/05/14</a:t>
            </a:r>
            <a:endParaRPr/>
          </a:p>
        </p:txBody>
      </p:sp>
      <p:sp>
        <p:nvSpPr>
          <p:cNvPr id="268" name="Google Shape;268;p1"/>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997C9"/>
            </a:gs>
            <a:gs pos="100000">
              <a:srgbClr val="002355"/>
            </a:gs>
          </a:gsLst>
          <a:lin ang="5040000" scaled="0"/>
        </a:gradFill>
      </p:bgPr>
    </p:bg>
    <p:spTree>
      <p:nvGrpSpPr>
        <p:cNvPr id="810" name="Shape 810"/>
        <p:cNvGrpSpPr/>
        <p:nvPr/>
      </p:nvGrpSpPr>
      <p:grpSpPr>
        <a:xfrm>
          <a:off x="0" y="0"/>
          <a:ext cx="0" cy="0"/>
          <a:chOff x="0" y="0"/>
          <a:chExt cx="0" cy="0"/>
        </a:xfrm>
      </p:grpSpPr>
      <p:sp>
        <p:nvSpPr>
          <p:cNvPr id="811" name="Google Shape;811;p10"/>
          <p:cNvSpPr/>
          <p:nvPr/>
        </p:nvSpPr>
        <p:spPr>
          <a:xfrm>
            <a:off x="0" y="0"/>
            <a:ext cx="12192000" cy="6858000"/>
          </a:xfrm>
          <a:prstGeom prst="rect">
            <a:avLst/>
          </a:prstGeom>
          <a:gradFill>
            <a:gsLst>
              <a:gs pos="0">
                <a:srgbClr val="2997C9"/>
              </a:gs>
              <a:gs pos="100000">
                <a:srgbClr val="002355"/>
              </a:gs>
            </a:gsLst>
            <a:lin ang="504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12" name="Google Shape;812;p1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b="1" lang="en-US"/>
              <a:t>CONCLUDING THOUGHTS</a:t>
            </a:r>
            <a:endParaRPr b="1"/>
          </a:p>
        </p:txBody>
      </p:sp>
      <p:sp>
        <p:nvSpPr>
          <p:cNvPr id="813" name="Google Shape;813;p10"/>
          <p:cNvSpPr txBox="1"/>
          <p:nvPr>
            <p:ph idx="12" type="sldNum"/>
          </p:nvPr>
        </p:nvSpPr>
        <p:spPr>
          <a:xfrm>
            <a:off x="10276321" y="6325403"/>
            <a:ext cx="77108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grpSp>
        <p:nvGrpSpPr>
          <p:cNvPr id="814" name="Google Shape;814;p10"/>
          <p:cNvGrpSpPr/>
          <p:nvPr/>
        </p:nvGrpSpPr>
        <p:grpSpPr>
          <a:xfrm>
            <a:off x="1141411" y="2441208"/>
            <a:ext cx="9905999" cy="3583974"/>
            <a:chOff x="0" y="437"/>
            <a:chExt cx="9905999" cy="3583974"/>
          </a:xfrm>
        </p:grpSpPr>
        <p:sp>
          <p:nvSpPr>
            <p:cNvPr id="815" name="Google Shape;815;p10"/>
            <p:cNvSpPr/>
            <p:nvPr/>
          </p:nvSpPr>
          <p:spPr>
            <a:xfrm>
              <a:off x="0" y="437"/>
              <a:ext cx="9905999" cy="1023992"/>
            </a:xfrm>
            <a:prstGeom prst="roundRect">
              <a:avLst>
                <a:gd fmla="val 10000" name="adj"/>
              </a:avLst>
            </a:prstGeom>
            <a:solidFill>
              <a:srgbClr val="F8A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0"/>
            <p:cNvSpPr/>
            <p:nvPr/>
          </p:nvSpPr>
          <p:spPr>
            <a:xfrm>
              <a:off x="309757" y="230835"/>
              <a:ext cx="563196" cy="563196"/>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0"/>
            <p:cNvSpPr/>
            <p:nvPr/>
          </p:nvSpPr>
          <p:spPr>
            <a:xfrm>
              <a:off x="1182711" y="437"/>
              <a:ext cx="8723287" cy="10239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0"/>
            <p:cNvSpPr txBox="1"/>
            <p:nvPr/>
          </p:nvSpPr>
          <p:spPr>
            <a:xfrm>
              <a:off x="1182711" y="437"/>
              <a:ext cx="8723287" cy="1023992"/>
            </a:xfrm>
            <a:prstGeom prst="rect">
              <a:avLst/>
            </a:prstGeom>
            <a:noFill/>
            <a:ln>
              <a:noFill/>
            </a:ln>
          </p:spPr>
          <p:txBody>
            <a:bodyPr anchorCtr="0" anchor="ctr" bIns="108350" lIns="108350" spcFirstLastPara="1" rIns="108350" wrap="square" tIns="108350">
              <a:noAutofit/>
            </a:bodyPr>
            <a:lstStyle/>
            <a:p>
              <a:pPr indent="0" lvl="0" marL="0" marR="0" rtl="0" algn="l">
                <a:lnSpc>
                  <a:spcPct val="90000"/>
                </a:lnSpc>
                <a:spcBef>
                  <a:spcPts val="0"/>
                </a:spcBef>
                <a:spcAft>
                  <a:spcPts val="0"/>
                </a:spcAft>
                <a:buClr>
                  <a:schemeClr val="lt1"/>
                </a:buClr>
                <a:buSzPts val="1600"/>
                <a:buFont typeface="Twentieth Century"/>
                <a:buNone/>
              </a:pPr>
              <a:r>
                <a:rPr lang="en-US" sz="1600">
                  <a:solidFill>
                    <a:schemeClr val="lt1"/>
                  </a:solidFill>
                  <a:latin typeface="Twentieth Century"/>
                  <a:ea typeface="Twentieth Century"/>
                  <a:cs typeface="Twentieth Century"/>
                  <a:sym typeface="Twentieth Century"/>
                </a:rPr>
                <a:t>Malaysia has been ahead in passing a PDPA but at this juncture of review and advocacy – the developments of the decade should be considered </a:t>
              </a:r>
              <a:endParaRPr/>
            </a:p>
          </p:txBody>
        </p:sp>
        <p:sp>
          <p:nvSpPr>
            <p:cNvPr id="819" name="Google Shape;819;p10"/>
            <p:cNvSpPr/>
            <p:nvPr/>
          </p:nvSpPr>
          <p:spPr>
            <a:xfrm>
              <a:off x="0" y="1280428"/>
              <a:ext cx="9905999" cy="1023992"/>
            </a:xfrm>
            <a:prstGeom prst="roundRect">
              <a:avLst>
                <a:gd fmla="val 10000" name="adj"/>
              </a:avLst>
            </a:prstGeom>
            <a:solidFill>
              <a:srgbClr val="D357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0"/>
            <p:cNvSpPr/>
            <p:nvPr/>
          </p:nvSpPr>
          <p:spPr>
            <a:xfrm>
              <a:off x="309757" y="1510826"/>
              <a:ext cx="563196" cy="563196"/>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0"/>
            <p:cNvSpPr/>
            <p:nvPr/>
          </p:nvSpPr>
          <p:spPr>
            <a:xfrm>
              <a:off x="1182711" y="1280428"/>
              <a:ext cx="8723287" cy="10239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0"/>
            <p:cNvSpPr txBox="1"/>
            <p:nvPr/>
          </p:nvSpPr>
          <p:spPr>
            <a:xfrm>
              <a:off x="1182711" y="1280428"/>
              <a:ext cx="8723287" cy="1023992"/>
            </a:xfrm>
            <a:prstGeom prst="rect">
              <a:avLst/>
            </a:prstGeom>
            <a:noFill/>
            <a:ln>
              <a:noFill/>
            </a:ln>
          </p:spPr>
          <p:txBody>
            <a:bodyPr anchorCtr="0" anchor="ctr" bIns="108350" lIns="108350" spcFirstLastPara="1" rIns="108350" wrap="square" tIns="108350">
              <a:noAutofit/>
            </a:bodyPr>
            <a:lstStyle/>
            <a:p>
              <a:pPr indent="0" lvl="0" marL="0" marR="0" rtl="0" algn="l">
                <a:lnSpc>
                  <a:spcPct val="90000"/>
                </a:lnSpc>
                <a:spcBef>
                  <a:spcPts val="0"/>
                </a:spcBef>
                <a:spcAft>
                  <a:spcPts val="0"/>
                </a:spcAft>
                <a:buClr>
                  <a:schemeClr val="lt1"/>
                </a:buClr>
                <a:buSzPts val="1600"/>
                <a:buFont typeface="Twentieth Century"/>
                <a:buNone/>
              </a:pPr>
              <a:r>
                <a:rPr lang="en-US" sz="1600">
                  <a:solidFill>
                    <a:schemeClr val="lt1"/>
                  </a:solidFill>
                  <a:latin typeface="Twentieth Century"/>
                  <a:ea typeface="Twentieth Century"/>
                  <a:cs typeface="Twentieth Century"/>
                  <a:sym typeface="Twentieth Century"/>
                </a:rPr>
                <a:t>In the interests of regulation innovation should not be stifled </a:t>
              </a:r>
              <a:endParaRPr/>
            </a:p>
          </p:txBody>
        </p:sp>
        <p:sp>
          <p:nvSpPr>
            <p:cNvPr id="823" name="Google Shape;823;p10"/>
            <p:cNvSpPr/>
            <p:nvPr/>
          </p:nvSpPr>
          <p:spPr>
            <a:xfrm>
              <a:off x="0" y="2560419"/>
              <a:ext cx="9905999" cy="1023992"/>
            </a:xfrm>
            <a:prstGeom prst="roundRect">
              <a:avLst>
                <a:gd fmla="val 10000" name="adj"/>
              </a:avLst>
            </a:prstGeom>
            <a:solidFill>
              <a:srgbClr val="B15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0"/>
            <p:cNvSpPr/>
            <p:nvPr/>
          </p:nvSpPr>
          <p:spPr>
            <a:xfrm>
              <a:off x="309757" y="2790817"/>
              <a:ext cx="563196" cy="563196"/>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0"/>
            <p:cNvSpPr/>
            <p:nvPr/>
          </p:nvSpPr>
          <p:spPr>
            <a:xfrm>
              <a:off x="1182711" y="2560419"/>
              <a:ext cx="8723287" cy="10239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0"/>
            <p:cNvSpPr txBox="1"/>
            <p:nvPr/>
          </p:nvSpPr>
          <p:spPr>
            <a:xfrm>
              <a:off x="1182711" y="2560419"/>
              <a:ext cx="8723287" cy="1023992"/>
            </a:xfrm>
            <a:prstGeom prst="rect">
              <a:avLst/>
            </a:prstGeom>
            <a:noFill/>
            <a:ln>
              <a:noFill/>
            </a:ln>
          </p:spPr>
          <p:txBody>
            <a:bodyPr anchorCtr="0" anchor="ctr" bIns="108350" lIns="108350" spcFirstLastPara="1" rIns="108350" wrap="square" tIns="108350">
              <a:noAutofit/>
            </a:bodyPr>
            <a:lstStyle/>
            <a:p>
              <a:pPr indent="0" lvl="0" marL="0" marR="0" rtl="0" algn="l">
                <a:lnSpc>
                  <a:spcPct val="90000"/>
                </a:lnSpc>
                <a:spcBef>
                  <a:spcPts val="0"/>
                </a:spcBef>
                <a:spcAft>
                  <a:spcPts val="0"/>
                </a:spcAft>
                <a:buClr>
                  <a:schemeClr val="lt1"/>
                </a:buClr>
                <a:buSzPts val="1600"/>
                <a:buFont typeface="Twentieth Century"/>
                <a:buNone/>
              </a:pPr>
              <a:r>
                <a:rPr lang="en-US" sz="1600">
                  <a:solidFill>
                    <a:schemeClr val="lt1"/>
                  </a:solidFill>
                  <a:latin typeface="Twentieth Century"/>
                  <a:ea typeface="Twentieth Century"/>
                  <a:cs typeface="Twentieth Century"/>
                  <a:sym typeface="Twentieth Century"/>
                </a:rPr>
                <a:t>Newlake Development Sdn Bhd v Zenith Delight Sdn Bhd &amp; Ors (No 2) [2021] 7 CLJ 88, it was held that “if a court rules that the documents in question were relevant and admissible, the PDPA cannot be used as a shield to prevent such documents from being produced at trial under the guise of personal data protection.” – important to consider balancing of rights.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997C9"/>
            </a:gs>
            <a:gs pos="100000">
              <a:srgbClr val="002355"/>
            </a:gs>
          </a:gsLst>
          <a:lin ang="5040000" scaled="0"/>
        </a:gradFill>
      </p:bgPr>
    </p:bg>
    <p:spTree>
      <p:nvGrpSpPr>
        <p:cNvPr id="831" name="Shape 831"/>
        <p:cNvGrpSpPr/>
        <p:nvPr/>
      </p:nvGrpSpPr>
      <p:grpSpPr>
        <a:xfrm>
          <a:off x="0" y="0"/>
          <a:ext cx="0" cy="0"/>
          <a:chOff x="0" y="0"/>
          <a:chExt cx="0" cy="0"/>
        </a:xfrm>
      </p:grpSpPr>
      <p:pic>
        <p:nvPicPr>
          <p:cNvPr id="832" name="Google Shape;832;p11"/>
          <p:cNvPicPr preferRelativeResize="0"/>
          <p:nvPr/>
        </p:nvPicPr>
        <p:blipFill rotWithShape="1">
          <a:blip r:embed="rId3">
            <a:alphaModFix amt="30000"/>
          </a:blip>
          <a:srcRect b="0" l="0" r="0" t="0"/>
          <a:stretch/>
        </p:blipFill>
        <p:spPr>
          <a:xfrm>
            <a:off x="0" y="-1"/>
            <a:ext cx="12192003" cy="6858001"/>
          </a:xfrm>
          <a:prstGeom prst="rect">
            <a:avLst/>
          </a:prstGeom>
          <a:noFill/>
          <a:ln>
            <a:noFill/>
          </a:ln>
        </p:spPr>
      </p:pic>
      <p:grpSp>
        <p:nvGrpSpPr>
          <p:cNvPr id="833" name="Google Shape;833;p11"/>
          <p:cNvGrpSpPr/>
          <p:nvPr/>
        </p:nvGrpSpPr>
        <p:grpSpPr>
          <a:xfrm>
            <a:off x="0" y="0"/>
            <a:ext cx="2305051" cy="6858001"/>
            <a:chOff x="0" y="0"/>
            <a:chExt cx="2305051" cy="6858001"/>
          </a:xfrm>
        </p:grpSpPr>
        <p:sp>
          <p:nvSpPr>
            <p:cNvPr id="834" name="Google Shape;834;p11"/>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35" name="Google Shape;835;p11"/>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36" name="Google Shape;836;p11"/>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37" name="Google Shape;837;p11"/>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38" name="Google Shape;838;p11"/>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39" name="Google Shape;839;p11"/>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0" name="Google Shape;840;p11"/>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1" name="Google Shape;841;p11"/>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2" name="Google Shape;842;p11"/>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3" name="Google Shape;843;p11"/>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4" name="Google Shape;844;p11"/>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5" name="Google Shape;845;p11"/>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6" name="Google Shape;846;p11"/>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7" name="Google Shape;847;p11"/>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8" name="Google Shape;848;p11"/>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9" name="Google Shape;849;p11"/>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0" name="Google Shape;850;p11"/>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1" name="Google Shape;851;p11"/>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2" name="Google Shape;852;p11"/>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3" name="Google Shape;853;p11"/>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4" name="Google Shape;854;p11"/>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5" name="Google Shape;855;p11"/>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6" name="Google Shape;856;p11"/>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7" name="Google Shape;857;p11"/>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8" name="Google Shape;858;p11"/>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9" name="Google Shape;859;p11"/>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60" name="Google Shape;860;p11"/>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61" name="Google Shape;861;p11"/>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62" name="Google Shape;862;p11"/>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63" name="Google Shape;863;p11"/>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64" name="Google Shape;864;p11"/>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65" name="Google Shape;865;p11"/>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66" name="Google Shape;866;p11"/>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67" name="Google Shape;867;p11"/>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68" name="Google Shape;868;p11"/>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69" name="Google Shape;869;p11"/>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70" name="Google Shape;870;p11"/>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71" name="Google Shape;871;p11"/>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72" name="Google Shape;872;p11"/>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73" name="Google Shape;873;p11"/>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74" name="Google Shape;874;p11"/>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75" name="Google Shape;875;p11"/>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76" name="Google Shape;876;p11"/>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77" name="Google Shape;877;p11"/>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78" name="Google Shape;878;p11"/>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79" name="Google Shape;879;p11"/>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80" name="Google Shape;880;p11"/>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81" name="Google Shape;881;p11"/>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82" name="Google Shape;882;p11"/>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83" name="Google Shape;883;p11"/>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84" name="Google Shape;884;p11"/>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85" name="Google Shape;885;p11"/>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86" name="Google Shape;886;p11"/>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87" name="Google Shape;887;p11"/>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sp>
        <p:nvSpPr>
          <p:cNvPr id="888" name="Google Shape;888;p11"/>
          <p:cNvSpPr/>
          <p:nvPr/>
        </p:nvSpPr>
        <p:spPr>
          <a:xfrm>
            <a:off x="1" y="-1"/>
            <a:ext cx="12192000" cy="6858000"/>
          </a:xfrm>
          <a:prstGeom prst="rect">
            <a:avLst/>
          </a:prstGeom>
          <a:gradFill>
            <a:gsLst>
              <a:gs pos="0">
                <a:srgbClr val="2997C9"/>
              </a:gs>
              <a:gs pos="100000">
                <a:srgbClr val="002355"/>
              </a:gs>
            </a:gsLst>
            <a:lin ang="504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889" name="Google Shape;889;p11"/>
          <p:cNvGrpSpPr/>
          <p:nvPr/>
        </p:nvGrpSpPr>
        <p:grpSpPr>
          <a:xfrm>
            <a:off x="0" y="0"/>
            <a:ext cx="2305051" cy="6858001"/>
            <a:chOff x="0" y="0"/>
            <a:chExt cx="2305051" cy="6858001"/>
          </a:xfrm>
        </p:grpSpPr>
        <p:sp>
          <p:nvSpPr>
            <p:cNvPr id="890" name="Google Shape;890;p11"/>
            <p:cNvSpPr/>
            <p:nvPr/>
          </p:nvSpPr>
          <p:spPr>
            <a:xfrm>
              <a:off x="1209675" y="4763"/>
              <a:ext cx="23813" cy="2181225"/>
            </a:xfrm>
            <a:prstGeom prst="rect">
              <a:avLst/>
            </a:pr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91" name="Google Shape;891;p11"/>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92" name="Google Shape;892;p11"/>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93" name="Google Shape;893;p11"/>
            <p:cNvSpPr/>
            <p:nvPr/>
          </p:nvSpPr>
          <p:spPr>
            <a:xfrm>
              <a:off x="414338" y="9525"/>
              <a:ext cx="28575" cy="4481513"/>
            </a:xfrm>
            <a:prstGeom prst="rect">
              <a:avLst/>
            </a:pr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94" name="Google Shape;894;p11"/>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95" name="Google Shape;895;p11"/>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96" name="Google Shape;896;p11"/>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97" name="Google Shape;897;p11"/>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98" name="Google Shape;898;p11"/>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99" name="Google Shape;899;p11"/>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0" name="Google Shape;900;p11"/>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1" name="Google Shape;901;p11"/>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2" name="Google Shape;902;p11"/>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3" name="Google Shape;903;p11"/>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4" name="Google Shape;904;p11"/>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5" name="Google Shape;905;p11"/>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6" name="Google Shape;906;p11"/>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7" name="Google Shape;907;p11"/>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8" name="Google Shape;908;p11"/>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09" name="Google Shape;909;p11"/>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10" name="Google Shape;910;p11"/>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11" name="Google Shape;911;p11"/>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12" name="Google Shape;912;p11"/>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13" name="Google Shape;913;p11"/>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14" name="Google Shape;914;p11"/>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15" name="Google Shape;915;p11"/>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16" name="Google Shape;916;p11"/>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17" name="Google Shape;917;p11"/>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18" name="Google Shape;918;p11"/>
            <p:cNvSpPr/>
            <p:nvPr/>
          </p:nvSpPr>
          <p:spPr>
            <a:xfrm>
              <a:off x="642938" y="6610350"/>
              <a:ext cx="23813" cy="242888"/>
            </a:xfrm>
            <a:prstGeom prst="rect">
              <a:avLst/>
            </a:pr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19" name="Google Shape;919;p11"/>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20" name="Google Shape;920;p11"/>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21" name="Google Shape;921;p11"/>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22" name="Google Shape;922;p11"/>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23" name="Google Shape;923;p11"/>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24" name="Google Shape;924;p11"/>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25" name="Google Shape;925;p11"/>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26" name="Google Shape;926;p11"/>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27" name="Google Shape;927;p11"/>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28" name="Google Shape;928;p11"/>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29" name="Google Shape;929;p11"/>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30" name="Google Shape;930;p11"/>
            <p:cNvSpPr/>
            <p:nvPr/>
          </p:nvSpPr>
          <p:spPr>
            <a:xfrm>
              <a:off x="1228725" y="4662488"/>
              <a:ext cx="23813" cy="2181225"/>
            </a:xfrm>
            <a:prstGeom prst="rect">
              <a:avLst/>
            </a:pr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31" name="Google Shape;931;p11"/>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32" name="Google Shape;932;p11"/>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33" name="Google Shape;933;p11"/>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34" name="Google Shape;934;p11"/>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35" name="Google Shape;935;p11"/>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36" name="Google Shape;936;p11"/>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37" name="Google Shape;937;p11"/>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38" name="Google Shape;938;p11"/>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39" name="Google Shape;939;p11"/>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40" name="Google Shape;940;p11"/>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41" name="Google Shape;941;p11"/>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42" name="Google Shape;942;p11"/>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943" name="Google Shape;943;p11"/>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pic>
        <p:nvPicPr>
          <p:cNvPr id="944" name="Google Shape;944;p11"/>
          <p:cNvPicPr preferRelativeResize="0"/>
          <p:nvPr/>
        </p:nvPicPr>
        <p:blipFill rotWithShape="1">
          <a:blip r:embed="rId4">
            <a:alphaModFix amt="30000"/>
          </a:blip>
          <a:srcRect b="0" l="0" r="0" t="0"/>
          <a:stretch/>
        </p:blipFill>
        <p:spPr>
          <a:xfrm>
            <a:off x="-3" y="9525"/>
            <a:ext cx="12192003" cy="6858001"/>
          </a:xfrm>
          <a:prstGeom prst="rect">
            <a:avLst/>
          </a:prstGeom>
          <a:noFill/>
          <a:ln>
            <a:noFill/>
          </a:ln>
        </p:spPr>
      </p:pic>
      <p:sp>
        <p:nvSpPr>
          <p:cNvPr id="945" name="Google Shape;945;p11"/>
          <p:cNvSpPr txBox="1"/>
          <p:nvPr>
            <p:ph type="title"/>
          </p:nvPr>
        </p:nvSpPr>
        <p:spPr>
          <a:xfrm>
            <a:off x="2043113" y="1122363"/>
            <a:ext cx="4527929" cy="42878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6000"/>
              <a:buFont typeface="Twentieth Century"/>
              <a:buNone/>
            </a:pPr>
            <a:r>
              <a:rPr lang="en-US" sz="6000"/>
              <a:t>THANK YOU FOR YOUR TIME </a:t>
            </a:r>
            <a:endParaRPr/>
          </a:p>
        </p:txBody>
      </p:sp>
      <p:sp>
        <p:nvSpPr>
          <p:cNvPr id="946" name="Google Shape;946;p11"/>
          <p:cNvSpPr txBox="1"/>
          <p:nvPr>
            <p:ph idx="1" type="body"/>
          </p:nvPr>
        </p:nvSpPr>
        <p:spPr>
          <a:xfrm>
            <a:off x="7851631" y="1122363"/>
            <a:ext cx="2816368" cy="4287834"/>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lt2"/>
              </a:buClr>
              <a:buSzPts val="3000"/>
              <a:buNone/>
            </a:pPr>
            <a:r>
              <a:rPr lang="en-US" sz="2400" cap="none">
                <a:solidFill>
                  <a:schemeClr val="lt2"/>
                </a:solidFill>
              </a:rPr>
              <a:t>ASHWINI NATESAN / LINKEDIN</a:t>
            </a:r>
            <a:endParaRPr/>
          </a:p>
        </p:txBody>
      </p:sp>
      <p:cxnSp>
        <p:nvCxnSpPr>
          <p:cNvPr id="947" name="Google Shape;947;p11"/>
          <p:cNvCxnSpPr/>
          <p:nvPr/>
        </p:nvCxnSpPr>
        <p:spPr>
          <a:xfrm>
            <a:off x="7211336" y="1454684"/>
            <a:ext cx="0" cy="3649129"/>
          </a:xfrm>
          <a:prstGeom prst="straightConnector1">
            <a:avLst/>
          </a:prstGeom>
          <a:noFill/>
          <a:ln cap="flat" cmpd="sng" w="25400">
            <a:solidFill>
              <a:schemeClr val="lt1">
                <a:alpha val="69803"/>
              </a:schemeClr>
            </a:solidFill>
            <a:prstDash val="solid"/>
            <a:round/>
            <a:headEnd len="sm" w="sm" type="none"/>
            <a:tailEnd len="sm" w="sm" type="none"/>
          </a:ln>
        </p:spPr>
      </p:cxnSp>
      <p:sp>
        <p:nvSpPr>
          <p:cNvPr id="948" name="Google Shape;948;p11"/>
          <p:cNvSpPr txBox="1"/>
          <p:nvPr>
            <p:ph idx="12" type="sldNum"/>
          </p:nvPr>
        </p:nvSpPr>
        <p:spPr>
          <a:xfrm>
            <a:off x="9964737" y="5410199"/>
            <a:ext cx="703263"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chemeClr val="lt1"/>
                </a:solidFill>
                <a:latin typeface="Twentieth Century"/>
                <a:ea typeface="Twentieth Century"/>
                <a:cs typeface="Twentieth Century"/>
                <a:sym typeface="Twentieth Century"/>
              </a:rPr>
              <a:t>‹#›</a:t>
            </a:fld>
            <a:endParaRPr>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945"/>
                                        </p:tgtEl>
                                        <p:attrNameLst>
                                          <p:attrName>style.visibility</p:attrName>
                                        </p:attrNameLst>
                                      </p:cBhvr>
                                      <p:to>
                                        <p:strVal val="visible"/>
                                      </p:to>
                                    </p:set>
                                    <p:animEffect filter="fade" transition="in">
                                      <p:cBhvr>
                                        <p:cTn dur="1000"/>
                                        <p:tgtEl>
                                          <p:spTgt spid="9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grpSp>
        <p:nvGrpSpPr>
          <p:cNvPr id="273" name="Google Shape;273;p2"/>
          <p:cNvGrpSpPr/>
          <p:nvPr/>
        </p:nvGrpSpPr>
        <p:grpSpPr>
          <a:xfrm>
            <a:off x="0" y="-1"/>
            <a:ext cx="12192003" cy="6858001"/>
            <a:chOff x="0" y="-1"/>
            <a:chExt cx="12192003" cy="6858001"/>
          </a:xfrm>
        </p:grpSpPr>
        <p:sp>
          <p:nvSpPr>
            <p:cNvPr id="274" name="Google Shape;274;p2"/>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pic>
          <p:nvPicPr>
            <p:cNvPr id="275" name="Google Shape;275;p2"/>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close up of circuit board" id="276" name="Google Shape;276;p2"/>
          <p:cNvPicPr preferRelativeResize="0"/>
          <p:nvPr/>
        </p:nvPicPr>
        <p:blipFill rotWithShape="1">
          <a:blip r:embed="rId5">
            <a:alphaModFix amt="30000"/>
          </a:blip>
          <a:srcRect b="-1" l="17220" r="9210" t="0"/>
          <a:stretch/>
        </p:blipFill>
        <p:spPr>
          <a:xfrm>
            <a:off x="-5596" y="10"/>
            <a:ext cx="4812728" cy="6857990"/>
          </a:xfrm>
          <a:prstGeom prst="rect">
            <a:avLst/>
          </a:prstGeom>
          <a:noFill/>
          <a:ln>
            <a:noFill/>
          </a:ln>
        </p:spPr>
      </p:pic>
      <p:grpSp>
        <p:nvGrpSpPr>
          <p:cNvPr id="277" name="Google Shape;277;p2"/>
          <p:cNvGrpSpPr/>
          <p:nvPr/>
        </p:nvGrpSpPr>
        <p:grpSpPr>
          <a:xfrm>
            <a:off x="0" y="0"/>
            <a:ext cx="2305051" cy="6858001"/>
            <a:chOff x="0" y="0"/>
            <a:chExt cx="2305051" cy="6858001"/>
          </a:xfrm>
        </p:grpSpPr>
        <p:sp>
          <p:nvSpPr>
            <p:cNvPr id="278" name="Google Shape;278;p2"/>
            <p:cNvSpPr/>
            <p:nvPr/>
          </p:nvSpPr>
          <p:spPr>
            <a:xfrm>
              <a:off x="1209675" y="4763"/>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79" name="Google Shape;279;p2"/>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80" name="Google Shape;280;p2"/>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81" name="Google Shape;281;p2"/>
            <p:cNvSpPr/>
            <p:nvPr/>
          </p:nvSpPr>
          <p:spPr>
            <a:xfrm>
              <a:off x="414338" y="9525"/>
              <a:ext cx="28575" cy="4481513"/>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82" name="Google Shape;282;p2"/>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83" name="Google Shape;283;p2"/>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84" name="Google Shape;284;p2"/>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85" name="Google Shape;285;p2"/>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86" name="Google Shape;286;p2"/>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87" name="Google Shape;287;p2"/>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88" name="Google Shape;288;p2"/>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89" name="Google Shape;289;p2"/>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90" name="Google Shape;290;p2"/>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91" name="Google Shape;291;p2"/>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92" name="Google Shape;292;p2"/>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93" name="Google Shape;293;p2"/>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94" name="Google Shape;294;p2"/>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95" name="Google Shape;295;p2"/>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96" name="Google Shape;296;p2"/>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97" name="Google Shape;297;p2"/>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98" name="Google Shape;298;p2"/>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299" name="Google Shape;299;p2"/>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00" name="Google Shape;300;p2"/>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01" name="Google Shape;301;p2"/>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02" name="Google Shape;302;p2"/>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03" name="Google Shape;303;p2"/>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04" name="Google Shape;304;p2"/>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05" name="Google Shape;305;p2"/>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06" name="Google Shape;306;p2"/>
            <p:cNvSpPr/>
            <p:nvPr/>
          </p:nvSpPr>
          <p:spPr>
            <a:xfrm>
              <a:off x="642938" y="6610350"/>
              <a:ext cx="23813" cy="242888"/>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07" name="Google Shape;307;p2"/>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08" name="Google Shape;308;p2"/>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09" name="Google Shape;309;p2"/>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10" name="Google Shape;310;p2"/>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11" name="Google Shape;311;p2"/>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12" name="Google Shape;312;p2"/>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13" name="Google Shape;313;p2"/>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14" name="Google Shape;314;p2"/>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15" name="Google Shape;315;p2"/>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16" name="Google Shape;316;p2"/>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17" name="Google Shape;317;p2"/>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18" name="Google Shape;318;p2"/>
            <p:cNvSpPr/>
            <p:nvPr/>
          </p:nvSpPr>
          <p:spPr>
            <a:xfrm>
              <a:off x="1228725" y="4662488"/>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19" name="Google Shape;319;p2"/>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20" name="Google Shape;320;p2"/>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21" name="Google Shape;321;p2"/>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22" name="Google Shape;322;p2"/>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23" name="Google Shape;323;p2"/>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24" name="Google Shape;324;p2"/>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25" name="Google Shape;325;p2"/>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26" name="Google Shape;326;p2"/>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27" name="Google Shape;327;p2"/>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28" name="Google Shape;328;p2"/>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29" name="Google Shape;329;p2"/>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30" name="Google Shape;330;p2"/>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31" name="Google Shape;331;p2"/>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grpSp>
      <p:sp>
        <p:nvSpPr>
          <p:cNvPr id="332" name="Google Shape;332;p2"/>
          <p:cNvSpPr txBox="1"/>
          <p:nvPr>
            <p:ph type="title"/>
          </p:nvPr>
        </p:nvSpPr>
        <p:spPr>
          <a:xfrm>
            <a:off x="5701528" y="525988"/>
            <a:ext cx="5456400" cy="1460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wentieth Century"/>
              <a:buNone/>
            </a:pPr>
            <a:r>
              <a:rPr b="1" lang="en-US" sz="3200"/>
              <a:t>DATA PRIVACY   </a:t>
            </a:r>
            <a:r>
              <a:rPr lang="en-US" sz="3200"/>
              <a:t>	</a:t>
            </a:r>
            <a:endParaRPr/>
          </a:p>
        </p:txBody>
      </p:sp>
      <p:grpSp>
        <p:nvGrpSpPr>
          <p:cNvPr id="333" name="Google Shape;333;p2"/>
          <p:cNvGrpSpPr/>
          <p:nvPr/>
        </p:nvGrpSpPr>
        <p:grpSpPr>
          <a:xfrm>
            <a:off x="5112656" y="3186619"/>
            <a:ext cx="5934029" cy="1883347"/>
            <a:chOff x="724" y="1370519"/>
            <a:chExt cx="5934029" cy="1883347"/>
          </a:xfrm>
        </p:grpSpPr>
        <p:sp>
          <p:nvSpPr>
            <p:cNvPr id="334" name="Google Shape;334;p2"/>
            <p:cNvSpPr/>
            <p:nvPr/>
          </p:nvSpPr>
          <p:spPr>
            <a:xfrm>
              <a:off x="724" y="1370519"/>
              <a:ext cx="2543155" cy="1614903"/>
            </a:xfrm>
            <a:prstGeom prst="roundRect">
              <a:avLst>
                <a:gd fmla="val 10000" name="adj"/>
              </a:avLst>
            </a:prstGeom>
            <a:solidFill>
              <a:srgbClr val="99CD4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
            <p:cNvSpPr/>
            <p:nvPr/>
          </p:nvSpPr>
          <p:spPr>
            <a:xfrm>
              <a:off x="283297" y="1638963"/>
              <a:ext cx="2543155" cy="1614903"/>
            </a:xfrm>
            <a:prstGeom prst="roundRect">
              <a:avLst>
                <a:gd fmla="val 10000" name="adj"/>
              </a:avLst>
            </a:prstGeom>
            <a:solidFill>
              <a:schemeClr val="lt1">
                <a:alpha val="89803"/>
              </a:schemeClr>
            </a:solidFill>
            <a:ln cap="flat" cmpd="sng" w="15875">
              <a:solidFill>
                <a:srgbClr val="99CD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
            <p:cNvSpPr txBox="1"/>
            <p:nvPr/>
          </p:nvSpPr>
          <p:spPr>
            <a:xfrm>
              <a:off x="330596" y="1686262"/>
              <a:ext cx="2448557" cy="1520305"/>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n-US" sz="1600">
                  <a:solidFill>
                    <a:schemeClr val="dk1"/>
                  </a:solidFill>
                  <a:latin typeface="Twentieth Century"/>
                  <a:ea typeface="Twentieth Century"/>
                  <a:cs typeface="Twentieth Century"/>
                  <a:sym typeface="Twentieth Century"/>
                </a:rPr>
                <a:t>Today we are concerned with the informational privacy – personal data and protection thereof- data privacy. </a:t>
              </a:r>
              <a:endParaRPr>
                <a:solidFill>
                  <a:schemeClr val="dk1"/>
                </a:solidFill>
              </a:endParaRPr>
            </a:p>
          </p:txBody>
        </p:sp>
        <p:sp>
          <p:nvSpPr>
            <p:cNvPr id="337" name="Google Shape;337;p2"/>
            <p:cNvSpPr/>
            <p:nvPr/>
          </p:nvSpPr>
          <p:spPr>
            <a:xfrm>
              <a:off x="3109025" y="1370519"/>
              <a:ext cx="2543155" cy="1614903"/>
            </a:xfrm>
            <a:prstGeom prst="roundRect">
              <a:avLst>
                <a:gd fmla="val 10000" name="adj"/>
              </a:avLst>
            </a:prstGeom>
            <a:solidFill>
              <a:srgbClr val="99CD4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
            <p:cNvSpPr/>
            <p:nvPr/>
          </p:nvSpPr>
          <p:spPr>
            <a:xfrm>
              <a:off x="3391598" y="1638963"/>
              <a:ext cx="2543155" cy="1614903"/>
            </a:xfrm>
            <a:prstGeom prst="roundRect">
              <a:avLst>
                <a:gd fmla="val 10000" name="adj"/>
              </a:avLst>
            </a:prstGeom>
            <a:solidFill>
              <a:schemeClr val="lt1">
                <a:alpha val="89803"/>
              </a:schemeClr>
            </a:solidFill>
            <a:ln cap="flat" cmpd="sng" w="15875">
              <a:solidFill>
                <a:srgbClr val="99CD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
            <p:cNvSpPr txBox="1"/>
            <p:nvPr/>
          </p:nvSpPr>
          <p:spPr>
            <a:xfrm>
              <a:off x="3438897" y="1686262"/>
              <a:ext cx="2448557" cy="1520305"/>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Twentieth Century"/>
                <a:buNone/>
              </a:pPr>
              <a:r>
                <a:rPr lang="en-US" sz="1600">
                  <a:solidFill>
                    <a:schemeClr val="dk1"/>
                  </a:solidFill>
                  <a:latin typeface="Twentieth Century"/>
                  <a:ea typeface="Twentieth Century"/>
                  <a:cs typeface="Twentieth Century"/>
                  <a:sym typeface="Twentieth Century"/>
                </a:rPr>
                <a:t>Data Privacy is centred around how data is </a:t>
              </a:r>
              <a:r>
                <a:rPr b="1" lang="en-US" sz="1600" u="sng">
                  <a:solidFill>
                    <a:schemeClr val="dk1"/>
                  </a:solidFill>
                  <a:latin typeface="Twentieth Century"/>
                  <a:ea typeface="Twentieth Century"/>
                  <a:cs typeface="Twentieth Century"/>
                  <a:sym typeface="Twentieth Century"/>
                </a:rPr>
                <a:t>collected, stored, managed, and shared with any third parties, </a:t>
              </a:r>
              <a:r>
                <a:rPr lang="en-US" sz="1600">
                  <a:solidFill>
                    <a:schemeClr val="dk1"/>
                  </a:solidFill>
                  <a:latin typeface="Twentieth Century"/>
                  <a:ea typeface="Twentieth Century"/>
                  <a:cs typeface="Twentieth Century"/>
                  <a:sym typeface="Twentieth Century"/>
                </a:rPr>
                <a:t>as well as compliance with the applicable laws </a:t>
              </a:r>
              <a:endParaRPr>
                <a:solidFill>
                  <a:schemeClr val="dk1"/>
                </a:solidFill>
              </a:endParaRPr>
            </a:p>
          </p:txBody>
        </p:sp>
      </p:grpSp>
      <p:sp>
        <p:nvSpPr>
          <p:cNvPr id="340" name="Google Shape;340;p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5" name="Shape 345"/>
        <p:cNvGrpSpPr/>
        <p:nvPr/>
      </p:nvGrpSpPr>
      <p:grpSpPr>
        <a:xfrm>
          <a:off x="0" y="0"/>
          <a:ext cx="0" cy="0"/>
          <a:chOff x="0" y="0"/>
          <a:chExt cx="0" cy="0"/>
        </a:xfrm>
      </p:grpSpPr>
      <p:grpSp>
        <p:nvGrpSpPr>
          <p:cNvPr id="346" name="Google Shape;346;p3"/>
          <p:cNvGrpSpPr/>
          <p:nvPr/>
        </p:nvGrpSpPr>
        <p:grpSpPr>
          <a:xfrm>
            <a:off x="0" y="-1"/>
            <a:ext cx="12192003" cy="6858001"/>
            <a:chOff x="0" y="-1"/>
            <a:chExt cx="12192003" cy="6858001"/>
          </a:xfrm>
        </p:grpSpPr>
        <p:sp>
          <p:nvSpPr>
            <p:cNvPr id="347" name="Google Shape;347;p3"/>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pic>
          <p:nvPicPr>
            <p:cNvPr id="348" name="Google Shape;348;p3"/>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close up of circuit board" id="349" name="Google Shape;349;p3"/>
          <p:cNvPicPr preferRelativeResize="0"/>
          <p:nvPr/>
        </p:nvPicPr>
        <p:blipFill rotWithShape="1">
          <a:blip r:embed="rId5">
            <a:alphaModFix amt="30000"/>
          </a:blip>
          <a:srcRect b="-1" l="17220" r="9210" t="0"/>
          <a:stretch/>
        </p:blipFill>
        <p:spPr>
          <a:xfrm>
            <a:off x="-5596" y="10"/>
            <a:ext cx="4812728" cy="6857990"/>
          </a:xfrm>
          <a:prstGeom prst="rect">
            <a:avLst/>
          </a:prstGeom>
          <a:noFill/>
          <a:ln>
            <a:noFill/>
          </a:ln>
        </p:spPr>
      </p:pic>
      <p:grpSp>
        <p:nvGrpSpPr>
          <p:cNvPr id="350" name="Google Shape;350;p3"/>
          <p:cNvGrpSpPr/>
          <p:nvPr/>
        </p:nvGrpSpPr>
        <p:grpSpPr>
          <a:xfrm>
            <a:off x="0" y="0"/>
            <a:ext cx="2305051" cy="6858001"/>
            <a:chOff x="0" y="0"/>
            <a:chExt cx="2305051" cy="6858001"/>
          </a:xfrm>
        </p:grpSpPr>
        <p:sp>
          <p:nvSpPr>
            <p:cNvPr id="351" name="Google Shape;351;p3"/>
            <p:cNvSpPr/>
            <p:nvPr/>
          </p:nvSpPr>
          <p:spPr>
            <a:xfrm>
              <a:off x="1209675" y="4763"/>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52" name="Google Shape;352;p3"/>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53" name="Google Shape;353;p3"/>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54" name="Google Shape;354;p3"/>
            <p:cNvSpPr/>
            <p:nvPr/>
          </p:nvSpPr>
          <p:spPr>
            <a:xfrm>
              <a:off x="414338" y="9525"/>
              <a:ext cx="28575" cy="4481513"/>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55" name="Google Shape;355;p3"/>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56" name="Google Shape;356;p3"/>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57" name="Google Shape;357;p3"/>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58" name="Google Shape;358;p3"/>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59" name="Google Shape;359;p3"/>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60" name="Google Shape;360;p3"/>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61" name="Google Shape;361;p3"/>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62" name="Google Shape;362;p3"/>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63" name="Google Shape;363;p3"/>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64" name="Google Shape;364;p3"/>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65" name="Google Shape;365;p3"/>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66" name="Google Shape;366;p3"/>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67" name="Google Shape;367;p3"/>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68" name="Google Shape;368;p3"/>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69" name="Google Shape;369;p3"/>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70" name="Google Shape;370;p3"/>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71" name="Google Shape;371;p3"/>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72" name="Google Shape;372;p3"/>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73" name="Google Shape;373;p3"/>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74" name="Google Shape;374;p3"/>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75" name="Google Shape;375;p3"/>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76" name="Google Shape;376;p3"/>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77" name="Google Shape;377;p3"/>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78" name="Google Shape;378;p3"/>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79" name="Google Shape;379;p3"/>
            <p:cNvSpPr/>
            <p:nvPr/>
          </p:nvSpPr>
          <p:spPr>
            <a:xfrm>
              <a:off x="642938" y="6610350"/>
              <a:ext cx="23813" cy="242888"/>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80" name="Google Shape;380;p3"/>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81" name="Google Shape;381;p3"/>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82" name="Google Shape;382;p3"/>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83" name="Google Shape;383;p3"/>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84" name="Google Shape;384;p3"/>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85" name="Google Shape;385;p3"/>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86" name="Google Shape;386;p3"/>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87" name="Google Shape;387;p3"/>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88" name="Google Shape;388;p3"/>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89" name="Google Shape;389;p3"/>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90" name="Google Shape;390;p3"/>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91" name="Google Shape;391;p3"/>
            <p:cNvSpPr/>
            <p:nvPr/>
          </p:nvSpPr>
          <p:spPr>
            <a:xfrm>
              <a:off x="1228725" y="4662488"/>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92" name="Google Shape;392;p3"/>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93" name="Google Shape;393;p3"/>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94" name="Google Shape;394;p3"/>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95" name="Google Shape;395;p3"/>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96" name="Google Shape;396;p3"/>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97" name="Google Shape;397;p3"/>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98" name="Google Shape;398;p3"/>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399" name="Google Shape;399;p3"/>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00" name="Google Shape;400;p3"/>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01" name="Google Shape;401;p3"/>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02" name="Google Shape;402;p3"/>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03" name="Google Shape;403;p3"/>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04" name="Google Shape;404;p3"/>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grpSp>
      <p:sp>
        <p:nvSpPr>
          <p:cNvPr id="405" name="Google Shape;405;p3"/>
          <p:cNvSpPr txBox="1"/>
          <p:nvPr>
            <p:ph type="title"/>
          </p:nvPr>
        </p:nvSpPr>
        <p:spPr>
          <a:xfrm>
            <a:off x="5590903" y="636588"/>
            <a:ext cx="5456507" cy="146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wentieth Century"/>
              <a:buNone/>
            </a:pPr>
            <a:r>
              <a:rPr b="1" lang="en-US" sz="3200"/>
              <a:t>LAWS FOR PROTECTION OF PERSONAL DATA – INFORMATION PRIVACY  </a:t>
            </a:r>
            <a:endParaRPr/>
          </a:p>
        </p:txBody>
      </p:sp>
      <p:sp>
        <p:nvSpPr>
          <p:cNvPr id="406" name="Google Shape;406;p3"/>
          <p:cNvSpPr txBox="1"/>
          <p:nvPr>
            <p:ph idx="1" type="body"/>
          </p:nvPr>
        </p:nvSpPr>
        <p:spPr>
          <a:xfrm>
            <a:off x="5111932" y="2185987"/>
            <a:ext cx="5935479" cy="4035425"/>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2500"/>
              <a:buChar char="•"/>
            </a:pPr>
            <a:r>
              <a:rPr lang="en-US" sz="2000"/>
              <a:t>Malaysia has a Personal Data Protection Act since 2010</a:t>
            </a:r>
            <a:endParaRPr/>
          </a:p>
          <a:p>
            <a:pPr indent="-228600" lvl="0" marL="228600" rtl="0" algn="l">
              <a:lnSpc>
                <a:spcPct val="120000"/>
              </a:lnSpc>
              <a:spcBef>
                <a:spcPts val="1000"/>
              </a:spcBef>
              <a:spcAft>
                <a:spcPts val="0"/>
              </a:spcAft>
              <a:buClr>
                <a:schemeClr val="lt1"/>
              </a:buClr>
              <a:buSzPts val="2500"/>
              <a:buChar char="•"/>
            </a:pPr>
            <a:r>
              <a:rPr lang="en-US" sz="2000"/>
              <a:t>Sri Lanka passed the Personal Data Protection Act No 09 of 2022 (PDPA) only in 2022 – first in South Asia </a:t>
            </a:r>
            <a:endParaRPr/>
          </a:p>
          <a:p>
            <a:pPr indent="-228600" lvl="0" marL="228600" rtl="0" algn="l">
              <a:lnSpc>
                <a:spcPct val="120000"/>
              </a:lnSpc>
              <a:spcBef>
                <a:spcPts val="1000"/>
              </a:spcBef>
              <a:spcAft>
                <a:spcPts val="0"/>
              </a:spcAft>
              <a:buClr>
                <a:schemeClr val="lt1"/>
              </a:buClr>
              <a:buSzPts val="2500"/>
              <a:buChar char="•"/>
            </a:pPr>
            <a:r>
              <a:rPr lang="en-US" sz="2000"/>
              <a:t>Sri Lankan PDPA Follows the GDPR model in several respects </a:t>
            </a:r>
            <a:endParaRPr/>
          </a:p>
          <a:p>
            <a:pPr indent="-228600" lvl="0" marL="228600" rtl="0" algn="l">
              <a:lnSpc>
                <a:spcPct val="120000"/>
              </a:lnSpc>
              <a:spcBef>
                <a:spcPts val="1000"/>
              </a:spcBef>
              <a:spcAft>
                <a:spcPts val="0"/>
              </a:spcAft>
              <a:buClr>
                <a:schemeClr val="lt1"/>
              </a:buClr>
              <a:buSzPts val="2500"/>
              <a:buChar char="•"/>
            </a:pPr>
            <a:r>
              <a:rPr lang="en-US" sz="2000"/>
              <a:t>It has split the obligations between controller and processor; data subject rights . </a:t>
            </a:r>
            <a:endParaRPr/>
          </a:p>
          <a:p>
            <a:pPr indent="-101600" lvl="0" marL="228600" rtl="0" algn="l">
              <a:lnSpc>
                <a:spcPct val="120000"/>
              </a:lnSpc>
              <a:spcBef>
                <a:spcPts val="1000"/>
              </a:spcBef>
              <a:spcAft>
                <a:spcPts val="0"/>
              </a:spcAft>
              <a:buClr>
                <a:schemeClr val="lt1"/>
              </a:buClr>
              <a:buSzPts val="2000"/>
              <a:buNone/>
            </a:pPr>
            <a:r>
              <a:t/>
            </a:r>
            <a:endParaRPr sz="1600"/>
          </a:p>
          <a:p>
            <a:pPr indent="-101600" lvl="0" marL="228600" rtl="0" algn="l">
              <a:lnSpc>
                <a:spcPct val="110000"/>
              </a:lnSpc>
              <a:spcBef>
                <a:spcPts val="1000"/>
              </a:spcBef>
              <a:spcAft>
                <a:spcPts val="0"/>
              </a:spcAft>
              <a:buClr>
                <a:schemeClr val="lt1"/>
              </a:buClr>
              <a:buSzPts val="2000"/>
              <a:buNone/>
            </a:pPr>
            <a:r>
              <a:t/>
            </a:r>
            <a:endParaRPr sz="1600"/>
          </a:p>
        </p:txBody>
      </p:sp>
      <p:sp>
        <p:nvSpPr>
          <p:cNvPr id="407" name="Google Shape;407;p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1" name="Shape 411"/>
        <p:cNvGrpSpPr/>
        <p:nvPr/>
      </p:nvGrpSpPr>
      <p:grpSpPr>
        <a:xfrm>
          <a:off x="0" y="0"/>
          <a:ext cx="0" cy="0"/>
          <a:chOff x="0" y="0"/>
          <a:chExt cx="0" cy="0"/>
        </a:xfrm>
      </p:grpSpPr>
      <p:grpSp>
        <p:nvGrpSpPr>
          <p:cNvPr id="412" name="Google Shape;412;p4"/>
          <p:cNvGrpSpPr/>
          <p:nvPr/>
        </p:nvGrpSpPr>
        <p:grpSpPr>
          <a:xfrm>
            <a:off x="0" y="-1"/>
            <a:ext cx="12192003" cy="6858001"/>
            <a:chOff x="0" y="-1"/>
            <a:chExt cx="12192003" cy="6858001"/>
          </a:xfrm>
        </p:grpSpPr>
        <p:sp>
          <p:nvSpPr>
            <p:cNvPr id="413" name="Google Shape;413;p4"/>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pic>
          <p:nvPicPr>
            <p:cNvPr id="414" name="Google Shape;414;p4"/>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close up of circuit board" id="415" name="Google Shape;415;p4"/>
          <p:cNvPicPr preferRelativeResize="0"/>
          <p:nvPr/>
        </p:nvPicPr>
        <p:blipFill rotWithShape="1">
          <a:blip r:embed="rId5">
            <a:alphaModFix amt="30000"/>
          </a:blip>
          <a:srcRect b="-1" l="17220" r="9210" t="0"/>
          <a:stretch/>
        </p:blipFill>
        <p:spPr>
          <a:xfrm>
            <a:off x="-5596" y="10"/>
            <a:ext cx="4812728" cy="6857990"/>
          </a:xfrm>
          <a:prstGeom prst="rect">
            <a:avLst/>
          </a:prstGeom>
          <a:noFill/>
          <a:ln>
            <a:noFill/>
          </a:ln>
        </p:spPr>
      </p:pic>
      <p:grpSp>
        <p:nvGrpSpPr>
          <p:cNvPr id="416" name="Google Shape;416;p4"/>
          <p:cNvGrpSpPr/>
          <p:nvPr/>
        </p:nvGrpSpPr>
        <p:grpSpPr>
          <a:xfrm>
            <a:off x="0" y="0"/>
            <a:ext cx="2305051" cy="6858001"/>
            <a:chOff x="0" y="0"/>
            <a:chExt cx="2305051" cy="6858001"/>
          </a:xfrm>
        </p:grpSpPr>
        <p:sp>
          <p:nvSpPr>
            <p:cNvPr id="417" name="Google Shape;417;p4"/>
            <p:cNvSpPr/>
            <p:nvPr/>
          </p:nvSpPr>
          <p:spPr>
            <a:xfrm>
              <a:off x="1209675" y="4763"/>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18" name="Google Shape;418;p4"/>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19" name="Google Shape;419;p4"/>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20" name="Google Shape;420;p4"/>
            <p:cNvSpPr/>
            <p:nvPr/>
          </p:nvSpPr>
          <p:spPr>
            <a:xfrm>
              <a:off x="414338" y="9525"/>
              <a:ext cx="28575" cy="4481513"/>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21" name="Google Shape;421;p4"/>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22" name="Google Shape;422;p4"/>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23" name="Google Shape;423;p4"/>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24" name="Google Shape;424;p4"/>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25" name="Google Shape;425;p4"/>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26" name="Google Shape;426;p4"/>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27" name="Google Shape;427;p4"/>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28" name="Google Shape;428;p4"/>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29" name="Google Shape;429;p4"/>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30" name="Google Shape;430;p4"/>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31" name="Google Shape;431;p4"/>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32" name="Google Shape;432;p4"/>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33" name="Google Shape;433;p4"/>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34" name="Google Shape;434;p4"/>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35" name="Google Shape;435;p4"/>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36" name="Google Shape;436;p4"/>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37" name="Google Shape;437;p4"/>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38" name="Google Shape;438;p4"/>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39" name="Google Shape;439;p4"/>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40" name="Google Shape;440;p4"/>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41" name="Google Shape;441;p4"/>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42" name="Google Shape;442;p4"/>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43" name="Google Shape;443;p4"/>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44" name="Google Shape;444;p4"/>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45" name="Google Shape;445;p4"/>
            <p:cNvSpPr/>
            <p:nvPr/>
          </p:nvSpPr>
          <p:spPr>
            <a:xfrm>
              <a:off x="642938" y="6610350"/>
              <a:ext cx="23813" cy="242888"/>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46" name="Google Shape;446;p4"/>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47" name="Google Shape;447;p4"/>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48" name="Google Shape;448;p4"/>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49" name="Google Shape;449;p4"/>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50" name="Google Shape;450;p4"/>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51" name="Google Shape;451;p4"/>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52" name="Google Shape;452;p4"/>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53" name="Google Shape;453;p4"/>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54" name="Google Shape;454;p4"/>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55" name="Google Shape;455;p4"/>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56" name="Google Shape;456;p4"/>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57" name="Google Shape;457;p4"/>
            <p:cNvSpPr/>
            <p:nvPr/>
          </p:nvSpPr>
          <p:spPr>
            <a:xfrm>
              <a:off x="1228725" y="4662488"/>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58" name="Google Shape;458;p4"/>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59" name="Google Shape;459;p4"/>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60" name="Google Shape;460;p4"/>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61" name="Google Shape;461;p4"/>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62" name="Google Shape;462;p4"/>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63" name="Google Shape;463;p4"/>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64" name="Google Shape;464;p4"/>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65" name="Google Shape;465;p4"/>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66" name="Google Shape;466;p4"/>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67" name="Google Shape;467;p4"/>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68" name="Google Shape;468;p4"/>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69" name="Google Shape;469;p4"/>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70" name="Google Shape;470;p4"/>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grpSp>
      <p:sp>
        <p:nvSpPr>
          <p:cNvPr id="471" name="Google Shape;471;p4"/>
          <p:cNvSpPr txBox="1"/>
          <p:nvPr>
            <p:ph type="title"/>
          </p:nvPr>
        </p:nvSpPr>
        <p:spPr>
          <a:xfrm>
            <a:off x="5590903" y="636588"/>
            <a:ext cx="5456507" cy="146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wentieth Century"/>
              <a:buNone/>
            </a:pPr>
            <a:r>
              <a:rPr b="1" lang="en-US" sz="3200"/>
              <a:t>SRI LANKA’S PATH </a:t>
            </a:r>
            <a:endParaRPr/>
          </a:p>
        </p:txBody>
      </p:sp>
      <p:grpSp>
        <p:nvGrpSpPr>
          <p:cNvPr id="472" name="Google Shape;472;p4"/>
          <p:cNvGrpSpPr/>
          <p:nvPr/>
        </p:nvGrpSpPr>
        <p:grpSpPr>
          <a:xfrm>
            <a:off x="5111932" y="1816101"/>
            <a:ext cx="6331130" cy="4405312"/>
            <a:chOff x="0" y="0"/>
            <a:chExt cx="6331130" cy="4405312"/>
          </a:xfrm>
        </p:grpSpPr>
        <p:cxnSp>
          <p:nvCxnSpPr>
            <p:cNvPr id="473" name="Google Shape;473;p4"/>
            <p:cNvCxnSpPr/>
            <p:nvPr/>
          </p:nvCxnSpPr>
          <p:spPr>
            <a:xfrm>
              <a:off x="0" y="0"/>
              <a:ext cx="6331130" cy="0"/>
            </a:xfrm>
            <a:prstGeom prst="straightConnector1">
              <a:avLst/>
            </a:prstGeom>
            <a:solidFill>
              <a:srgbClr val="99CD49"/>
            </a:solidFill>
            <a:ln cap="flat" cmpd="sng" w="15875">
              <a:solidFill>
                <a:srgbClr val="99CD49"/>
              </a:solidFill>
              <a:prstDash val="solid"/>
              <a:round/>
              <a:headEnd len="sm" w="sm" type="none"/>
              <a:tailEnd len="sm" w="sm" type="none"/>
            </a:ln>
          </p:spPr>
        </p:cxnSp>
        <p:sp>
          <p:nvSpPr>
            <p:cNvPr id="474" name="Google Shape;474;p4"/>
            <p:cNvSpPr/>
            <p:nvPr/>
          </p:nvSpPr>
          <p:spPr>
            <a:xfrm>
              <a:off x="0" y="0"/>
              <a:ext cx="6331130" cy="11013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
            <p:cNvSpPr txBox="1"/>
            <p:nvPr/>
          </p:nvSpPr>
          <p:spPr>
            <a:xfrm>
              <a:off x="0" y="0"/>
              <a:ext cx="6331130" cy="1101328"/>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Twentieth Century"/>
                <a:buNone/>
              </a:pPr>
              <a:r>
                <a:rPr lang="en-US" sz="3200">
                  <a:solidFill>
                    <a:schemeClr val="lt1"/>
                  </a:solidFill>
                  <a:latin typeface="Twentieth Century"/>
                  <a:ea typeface="Twentieth Century"/>
                  <a:cs typeface="Twentieth Century"/>
                  <a:sym typeface="Twentieth Century"/>
                </a:rPr>
                <a:t>Many attempts to pass a law</a:t>
              </a:r>
              <a:endParaRPr/>
            </a:p>
          </p:txBody>
        </p:sp>
        <p:cxnSp>
          <p:nvCxnSpPr>
            <p:cNvPr id="476" name="Google Shape;476;p4"/>
            <p:cNvCxnSpPr/>
            <p:nvPr/>
          </p:nvCxnSpPr>
          <p:spPr>
            <a:xfrm>
              <a:off x="0" y="1101328"/>
              <a:ext cx="6331130" cy="0"/>
            </a:xfrm>
            <a:prstGeom prst="straightConnector1">
              <a:avLst/>
            </a:prstGeom>
            <a:solidFill>
              <a:srgbClr val="99CD49"/>
            </a:solidFill>
            <a:ln cap="flat" cmpd="sng" w="15875">
              <a:solidFill>
                <a:srgbClr val="99CD49"/>
              </a:solidFill>
              <a:prstDash val="solid"/>
              <a:round/>
              <a:headEnd len="sm" w="sm" type="none"/>
              <a:tailEnd len="sm" w="sm" type="none"/>
            </a:ln>
          </p:spPr>
        </p:cxnSp>
        <p:sp>
          <p:nvSpPr>
            <p:cNvPr id="477" name="Google Shape;477;p4"/>
            <p:cNvSpPr/>
            <p:nvPr/>
          </p:nvSpPr>
          <p:spPr>
            <a:xfrm>
              <a:off x="0" y="1101328"/>
              <a:ext cx="6331130" cy="11013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
            <p:cNvSpPr txBox="1"/>
            <p:nvPr/>
          </p:nvSpPr>
          <p:spPr>
            <a:xfrm>
              <a:off x="0" y="1101328"/>
              <a:ext cx="6331130" cy="1101328"/>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Twentieth Century"/>
                <a:buNone/>
              </a:pPr>
              <a:r>
                <a:rPr lang="en-US" sz="3200">
                  <a:solidFill>
                    <a:schemeClr val="lt1"/>
                  </a:solidFill>
                  <a:latin typeface="Twentieth Century"/>
                  <a:ea typeface="Twentieth Century"/>
                  <a:cs typeface="Twentieth Century"/>
                  <a:sym typeface="Twentieth Century"/>
                </a:rPr>
                <a:t>Finally, the Central Bank of Sri Lanka set up a drafting committee in 2019. </a:t>
              </a:r>
              <a:endParaRPr/>
            </a:p>
          </p:txBody>
        </p:sp>
        <p:cxnSp>
          <p:nvCxnSpPr>
            <p:cNvPr id="479" name="Google Shape;479;p4"/>
            <p:cNvCxnSpPr/>
            <p:nvPr/>
          </p:nvCxnSpPr>
          <p:spPr>
            <a:xfrm>
              <a:off x="0" y="2202656"/>
              <a:ext cx="6331130" cy="0"/>
            </a:xfrm>
            <a:prstGeom prst="straightConnector1">
              <a:avLst/>
            </a:prstGeom>
            <a:solidFill>
              <a:srgbClr val="99CD49"/>
            </a:solidFill>
            <a:ln cap="flat" cmpd="sng" w="15875">
              <a:solidFill>
                <a:srgbClr val="99CD49"/>
              </a:solidFill>
              <a:prstDash val="solid"/>
              <a:round/>
              <a:headEnd len="sm" w="sm" type="none"/>
              <a:tailEnd len="sm" w="sm" type="none"/>
            </a:ln>
          </p:spPr>
        </p:cxnSp>
        <p:sp>
          <p:nvSpPr>
            <p:cNvPr id="480" name="Google Shape;480;p4"/>
            <p:cNvSpPr/>
            <p:nvPr/>
          </p:nvSpPr>
          <p:spPr>
            <a:xfrm>
              <a:off x="0" y="2202656"/>
              <a:ext cx="6331130" cy="11013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
            <p:cNvSpPr txBox="1"/>
            <p:nvPr/>
          </p:nvSpPr>
          <p:spPr>
            <a:xfrm>
              <a:off x="0" y="2202656"/>
              <a:ext cx="6331130" cy="1101328"/>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Twentieth Century"/>
                <a:buNone/>
              </a:pPr>
              <a:r>
                <a:rPr lang="en-US" sz="3200">
                  <a:solidFill>
                    <a:schemeClr val="lt1"/>
                  </a:solidFill>
                  <a:latin typeface="Twentieth Century"/>
                  <a:ea typeface="Twentieth Century"/>
                  <a:cs typeface="Twentieth Century"/>
                  <a:sym typeface="Twentieth Century"/>
                </a:rPr>
                <a:t>Regrouped and law was passed. </a:t>
              </a:r>
              <a:endParaRPr/>
            </a:p>
          </p:txBody>
        </p:sp>
        <p:cxnSp>
          <p:nvCxnSpPr>
            <p:cNvPr id="482" name="Google Shape;482;p4"/>
            <p:cNvCxnSpPr/>
            <p:nvPr/>
          </p:nvCxnSpPr>
          <p:spPr>
            <a:xfrm>
              <a:off x="0" y="3303984"/>
              <a:ext cx="6331130" cy="0"/>
            </a:xfrm>
            <a:prstGeom prst="straightConnector1">
              <a:avLst/>
            </a:prstGeom>
            <a:solidFill>
              <a:srgbClr val="99CD49"/>
            </a:solidFill>
            <a:ln cap="flat" cmpd="sng" w="15875">
              <a:solidFill>
                <a:srgbClr val="99CD49"/>
              </a:solidFill>
              <a:prstDash val="solid"/>
              <a:round/>
              <a:headEnd len="sm" w="sm" type="none"/>
              <a:tailEnd len="sm" w="sm" type="none"/>
            </a:ln>
          </p:spPr>
        </p:cxnSp>
        <p:sp>
          <p:nvSpPr>
            <p:cNvPr id="483" name="Google Shape;483;p4"/>
            <p:cNvSpPr/>
            <p:nvPr/>
          </p:nvSpPr>
          <p:spPr>
            <a:xfrm>
              <a:off x="0" y="3303984"/>
              <a:ext cx="6331130" cy="11013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
            <p:cNvSpPr txBox="1"/>
            <p:nvPr/>
          </p:nvSpPr>
          <p:spPr>
            <a:xfrm>
              <a:off x="0" y="3303984"/>
              <a:ext cx="6331130" cy="1101328"/>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Twentieth Century"/>
                <a:buNone/>
              </a:pPr>
              <a:r>
                <a:rPr lang="en-US" sz="3200">
                  <a:solidFill>
                    <a:schemeClr val="lt1"/>
                  </a:solidFill>
                  <a:latin typeface="Twentieth Century"/>
                  <a:ea typeface="Twentieth Century"/>
                  <a:cs typeface="Twentieth Century"/>
                  <a:sym typeface="Twentieth Century"/>
                </a:rPr>
                <a:t>There were some concerns raised but it was welcomed by the industry.</a:t>
              </a:r>
              <a:endParaRPr/>
            </a:p>
          </p:txBody>
        </p:sp>
      </p:grpSp>
      <p:sp>
        <p:nvSpPr>
          <p:cNvPr id="485" name="Google Shape;485;p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9" name="Shape 489"/>
        <p:cNvGrpSpPr/>
        <p:nvPr/>
      </p:nvGrpSpPr>
      <p:grpSpPr>
        <a:xfrm>
          <a:off x="0" y="0"/>
          <a:ext cx="0" cy="0"/>
          <a:chOff x="0" y="0"/>
          <a:chExt cx="0" cy="0"/>
        </a:xfrm>
      </p:grpSpPr>
      <p:grpSp>
        <p:nvGrpSpPr>
          <p:cNvPr id="490" name="Google Shape;490;p5"/>
          <p:cNvGrpSpPr/>
          <p:nvPr/>
        </p:nvGrpSpPr>
        <p:grpSpPr>
          <a:xfrm>
            <a:off x="0" y="-1"/>
            <a:ext cx="12192003" cy="6858001"/>
            <a:chOff x="0" y="-1"/>
            <a:chExt cx="12192003" cy="6858001"/>
          </a:xfrm>
        </p:grpSpPr>
        <p:sp>
          <p:nvSpPr>
            <p:cNvPr id="491" name="Google Shape;491;p5"/>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pic>
          <p:nvPicPr>
            <p:cNvPr id="492" name="Google Shape;492;p5"/>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close up of circuit board" id="493" name="Google Shape;493;p5"/>
          <p:cNvPicPr preferRelativeResize="0"/>
          <p:nvPr/>
        </p:nvPicPr>
        <p:blipFill rotWithShape="1">
          <a:blip r:embed="rId5">
            <a:alphaModFix amt="30000"/>
          </a:blip>
          <a:srcRect b="-1" l="17220" r="9210" t="0"/>
          <a:stretch/>
        </p:blipFill>
        <p:spPr>
          <a:xfrm>
            <a:off x="-5596" y="10"/>
            <a:ext cx="4812728" cy="6857990"/>
          </a:xfrm>
          <a:prstGeom prst="rect">
            <a:avLst/>
          </a:prstGeom>
          <a:noFill/>
          <a:ln>
            <a:noFill/>
          </a:ln>
        </p:spPr>
      </p:pic>
      <p:grpSp>
        <p:nvGrpSpPr>
          <p:cNvPr id="494" name="Google Shape;494;p5"/>
          <p:cNvGrpSpPr/>
          <p:nvPr/>
        </p:nvGrpSpPr>
        <p:grpSpPr>
          <a:xfrm>
            <a:off x="0" y="0"/>
            <a:ext cx="2305051" cy="6858001"/>
            <a:chOff x="0" y="0"/>
            <a:chExt cx="2305051" cy="6858001"/>
          </a:xfrm>
        </p:grpSpPr>
        <p:sp>
          <p:nvSpPr>
            <p:cNvPr id="495" name="Google Shape;495;p5"/>
            <p:cNvSpPr/>
            <p:nvPr/>
          </p:nvSpPr>
          <p:spPr>
            <a:xfrm>
              <a:off x="1209675" y="4763"/>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96" name="Google Shape;496;p5"/>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97" name="Google Shape;497;p5"/>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98" name="Google Shape;498;p5"/>
            <p:cNvSpPr/>
            <p:nvPr/>
          </p:nvSpPr>
          <p:spPr>
            <a:xfrm>
              <a:off x="414338" y="9525"/>
              <a:ext cx="28575" cy="4481513"/>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499" name="Google Shape;499;p5"/>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00" name="Google Shape;500;p5"/>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01" name="Google Shape;501;p5"/>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02" name="Google Shape;502;p5"/>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03" name="Google Shape;503;p5"/>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04" name="Google Shape;504;p5"/>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05" name="Google Shape;505;p5"/>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06" name="Google Shape;506;p5"/>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07" name="Google Shape;507;p5"/>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08" name="Google Shape;508;p5"/>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09" name="Google Shape;509;p5"/>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10" name="Google Shape;510;p5"/>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11" name="Google Shape;511;p5"/>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12" name="Google Shape;512;p5"/>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13" name="Google Shape;513;p5"/>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14" name="Google Shape;514;p5"/>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15" name="Google Shape;515;p5"/>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16" name="Google Shape;516;p5"/>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17" name="Google Shape;517;p5"/>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18" name="Google Shape;518;p5"/>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19" name="Google Shape;519;p5"/>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20" name="Google Shape;520;p5"/>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21" name="Google Shape;521;p5"/>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22" name="Google Shape;522;p5"/>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23" name="Google Shape;523;p5"/>
            <p:cNvSpPr/>
            <p:nvPr/>
          </p:nvSpPr>
          <p:spPr>
            <a:xfrm>
              <a:off x="642938" y="6610350"/>
              <a:ext cx="23813" cy="242888"/>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24" name="Google Shape;524;p5"/>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25" name="Google Shape;525;p5"/>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26" name="Google Shape;526;p5"/>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27" name="Google Shape;527;p5"/>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28" name="Google Shape;528;p5"/>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29" name="Google Shape;529;p5"/>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30" name="Google Shape;530;p5"/>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31" name="Google Shape;531;p5"/>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32" name="Google Shape;532;p5"/>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33" name="Google Shape;533;p5"/>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34" name="Google Shape;534;p5"/>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35" name="Google Shape;535;p5"/>
            <p:cNvSpPr/>
            <p:nvPr/>
          </p:nvSpPr>
          <p:spPr>
            <a:xfrm>
              <a:off x="1228725" y="4662488"/>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36" name="Google Shape;536;p5"/>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37" name="Google Shape;537;p5"/>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38" name="Google Shape;538;p5"/>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39" name="Google Shape;539;p5"/>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40" name="Google Shape;540;p5"/>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41" name="Google Shape;541;p5"/>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42" name="Google Shape;542;p5"/>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43" name="Google Shape;543;p5"/>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44" name="Google Shape;544;p5"/>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45" name="Google Shape;545;p5"/>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46" name="Google Shape;546;p5"/>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47" name="Google Shape;547;p5"/>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548" name="Google Shape;548;p5"/>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grpSp>
      <p:sp>
        <p:nvSpPr>
          <p:cNvPr id="549" name="Google Shape;549;p5"/>
          <p:cNvSpPr txBox="1"/>
          <p:nvPr>
            <p:ph type="title"/>
          </p:nvPr>
        </p:nvSpPr>
        <p:spPr>
          <a:xfrm>
            <a:off x="5590903" y="636588"/>
            <a:ext cx="5456507" cy="146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wentieth Century"/>
              <a:buNone/>
            </a:pPr>
            <a:r>
              <a:rPr b="1" lang="en-US" sz="3200"/>
              <a:t>CONSULTATIONS  </a:t>
            </a:r>
            <a:endParaRPr b="1" sz="3200"/>
          </a:p>
        </p:txBody>
      </p:sp>
      <p:sp>
        <p:nvSpPr>
          <p:cNvPr id="550" name="Google Shape;550;p5"/>
          <p:cNvSpPr txBox="1"/>
          <p:nvPr>
            <p:ph idx="1" type="body"/>
          </p:nvPr>
        </p:nvSpPr>
        <p:spPr>
          <a:xfrm>
            <a:off x="5111932" y="1611313"/>
            <a:ext cx="6331131" cy="4610100"/>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10000"/>
              </a:lnSpc>
              <a:spcBef>
                <a:spcPts val="0"/>
              </a:spcBef>
              <a:spcAft>
                <a:spcPts val="0"/>
              </a:spcAft>
              <a:buClr>
                <a:schemeClr val="lt1"/>
              </a:buClr>
              <a:buSzPct val="125000"/>
              <a:buChar char="•"/>
            </a:pPr>
            <a:r>
              <a:rPr lang="en-US"/>
              <a:t>Some consultations took place across many sectors </a:t>
            </a:r>
            <a:endParaRPr/>
          </a:p>
          <a:p>
            <a:pPr indent="-228600" lvl="0" marL="228600" rtl="0" algn="l">
              <a:lnSpc>
                <a:spcPct val="110000"/>
              </a:lnSpc>
              <a:spcBef>
                <a:spcPts val="1000"/>
              </a:spcBef>
              <a:spcAft>
                <a:spcPts val="0"/>
              </a:spcAft>
              <a:buClr>
                <a:schemeClr val="lt1"/>
              </a:buClr>
              <a:buSzPct val="125000"/>
              <a:buChar char="•"/>
            </a:pPr>
            <a:r>
              <a:rPr lang="en-US"/>
              <a:t>But despite this fairly spread-out consultations conflicts have been seen for example with the Right to Information legislation </a:t>
            </a:r>
            <a:endParaRPr/>
          </a:p>
          <a:p>
            <a:pPr indent="0" lvl="0" marL="0" rtl="0" algn="l">
              <a:lnSpc>
                <a:spcPct val="110000"/>
              </a:lnSpc>
              <a:spcBef>
                <a:spcPts val="1000"/>
              </a:spcBef>
              <a:spcAft>
                <a:spcPts val="0"/>
              </a:spcAft>
              <a:buClr>
                <a:schemeClr val="lt1"/>
              </a:buClr>
              <a:buSzPct val="125000"/>
              <a:buNone/>
            </a:pPr>
            <a:r>
              <a:rPr lang="en-US"/>
              <a:t>Takeaways for Malaysia</a:t>
            </a:r>
            <a:endParaRPr/>
          </a:p>
          <a:p>
            <a:pPr indent="-228600" lvl="0" marL="228600" rtl="0" algn="l">
              <a:lnSpc>
                <a:spcPct val="110000"/>
              </a:lnSpc>
              <a:spcBef>
                <a:spcPts val="1000"/>
              </a:spcBef>
              <a:spcAft>
                <a:spcPts val="0"/>
              </a:spcAft>
              <a:buClr>
                <a:schemeClr val="lt1"/>
              </a:buClr>
              <a:buSzPct val="125000"/>
              <a:buChar char="•"/>
            </a:pPr>
            <a:r>
              <a:rPr lang="en-US"/>
              <a:t>It is important that consultations take place, but it is also important for deliberations of such consultations be made public / the consultations are not closed door initiatives</a:t>
            </a:r>
            <a:endParaRPr/>
          </a:p>
          <a:p>
            <a:pPr indent="-228600" lvl="0" marL="228600" rtl="0" algn="l">
              <a:lnSpc>
                <a:spcPct val="110000"/>
              </a:lnSpc>
              <a:spcBef>
                <a:spcPts val="1000"/>
              </a:spcBef>
              <a:spcAft>
                <a:spcPts val="0"/>
              </a:spcAft>
              <a:buClr>
                <a:schemeClr val="lt1"/>
              </a:buClr>
              <a:buSzPct val="125000"/>
              <a:buChar char="•"/>
            </a:pPr>
            <a:r>
              <a:rPr lang="en-US"/>
              <a:t>Experts from different fields of law should be included</a:t>
            </a:r>
            <a:endParaRPr/>
          </a:p>
        </p:txBody>
      </p:sp>
      <p:sp>
        <p:nvSpPr>
          <p:cNvPr id="551" name="Google Shape;551;p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6" name="Shape 556"/>
        <p:cNvGrpSpPr/>
        <p:nvPr/>
      </p:nvGrpSpPr>
      <p:grpSpPr>
        <a:xfrm>
          <a:off x="0" y="0"/>
          <a:ext cx="0" cy="0"/>
          <a:chOff x="0" y="0"/>
          <a:chExt cx="0" cy="0"/>
        </a:xfrm>
      </p:grpSpPr>
      <p:grpSp>
        <p:nvGrpSpPr>
          <p:cNvPr id="557" name="Google Shape;557;p6"/>
          <p:cNvGrpSpPr/>
          <p:nvPr/>
        </p:nvGrpSpPr>
        <p:grpSpPr>
          <a:xfrm>
            <a:off x="0" y="-1"/>
            <a:ext cx="12192003" cy="6858001"/>
            <a:chOff x="0" y="-1"/>
            <a:chExt cx="12192003" cy="6858001"/>
          </a:xfrm>
        </p:grpSpPr>
        <p:sp>
          <p:nvSpPr>
            <p:cNvPr id="558" name="Google Shape;558;p6"/>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559" name="Google Shape;559;p6"/>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close up of circuit board" id="560" name="Google Shape;560;p6"/>
          <p:cNvPicPr preferRelativeResize="0"/>
          <p:nvPr/>
        </p:nvPicPr>
        <p:blipFill rotWithShape="1">
          <a:blip r:embed="rId5">
            <a:alphaModFix/>
          </a:blip>
          <a:srcRect b="9201" l="0" r="0" t="6504"/>
          <a:stretch/>
        </p:blipFill>
        <p:spPr>
          <a:xfrm>
            <a:off x="3611" y="10"/>
            <a:ext cx="12188389" cy="6857990"/>
          </a:xfrm>
          <a:prstGeom prst="rect">
            <a:avLst/>
          </a:prstGeom>
          <a:noFill/>
          <a:ln>
            <a:noFill/>
          </a:ln>
        </p:spPr>
      </p:pic>
      <p:grpSp>
        <p:nvGrpSpPr>
          <p:cNvPr id="561" name="Google Shape;561;p6"/>
          <p:cNvGrpSpPr/>
          <p:nvPr/>
        </p:nvGrpSpPr>
        <p:grpSpPr>
          <a:xfrm>
            <a:off x="372533" y="0"/>
            <a:ext cx="11455400" cy="6848476"/>
            <a:chOff x="372533" y="0"/>
            <a:chExt cx="11455400" cy="6848476"/>
          </a:xfrm>
        </p:grpSpPr>
        <p:sp>
          <p:nvSpPr>
            <p:cNvPr id="562" name="Google Shape;562;p6"/>
            <p:cNvSpPr/>
            <p:nvPr/>
          </p:nvSpPr>
          <p:spPr>
            <a:xfrm>
              <a:off x="922867" y="766234"/>
              <a:ext cx="10346266" cy="5325532"/>
            </a:xfrm>
            <a:prstGeom prst="round2DiagRect">
              <a:avLst>
                <a:gd fmla="val 4147" name="adj1"/>
                <a:gd fmla="val 0" name="adj2"/>
              </a:avLst>
            </a:prstGeom>
            <a:solidFill>
              <a:schemeClr val="dk1">
                <a:alpha val="80000"/>
              </a:schemeClr>
            </a:solidFill>
            <a:ln cap="sq" cmpd="sng" w="19050">
              <a:solidFill>
                <a:schemeClr val="lt2">
                  <a:alpha val="60000"/>
                </a:scheme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563" name="Google Shape;563;p6"/>
            <p:cNvGrpSpPr/>
            <p:nvPr/>
          </p:nvGrpSpPr>
          <p:grpSpPr>
            <a:xfrm>
              <a:off x="11085512" y="0"/>
              <a:ext cx="650875" cy="1730375"/>
              <a:chOff x="11347978" y="0"/>
              <a:chExt cx="650875" cy="1730375"/>
            </a:xfrm>
          </p:grpSpPr>
          <p:sp>
            <p:nvSpPr>
              <p:cNvPr id="564" name="Google Shape;564;p6"/>
              <p:cNvSpPr/>
              <p:nvPr/>
            </p:nvSpPr>
            <p:spPr>
              <a:xfrm>
                <a:off x="11467041"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65" name="Google Shape;565;p6"/>
              <p:cNvSpPr/>
              <p:nvPr/>
            </p:nvSpPr>
            <p:spPr>
              <a:xfrm>
                <a:off x="11347978"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66" name="Google Shape;566;p6"/>
              <p:cNvSpPr/>
              <p:nvPr/>
            </p:nvSpPr>
            <p:spPr>
              <a:xfrm>
                <a:off x="11614678"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67" name="Google Shape;567;p6"/>
              <p:cNvSpPr/>
              <p:nvPr/>
            </p:nvSpPr>
            <p:spPr>
              <a:xfrm>
                <a:off x="11694053"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grpSp>
          <p:nvGrpSpPr>
            <p:cNvPr id="568" name="Google Shape;568;p6"/>
            <p:cNvGrpSpPr/>
            <p:nvPr/>
          </p:nvGrpSpPr>
          <p:grpSpPr>
            <a:xfrm flipH="1">
              <a:off x="11229445" y="4867275"/>
              <a:ext cx="598488" cy="1981201"/>
              <a:chOff x="11424178" y="4867275"/>
              <a:chExt cx="598488" cy="1981201"/>
            </a:xfrm>
          </p:grpSpPr>
          <p:sp>
            <p:nvSpPr>
              <p:cNvPr id="569" name="Google Shape;569;p6"/>
              <p:cNvSpPr/>
              <p:nvPr/>
            </p:nvSpPr>
            <p:spPr>
              <a:xfrm>
                <a:off x="11514666"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70" name="Google Shape;570;p6"/>
              <p:cNvSpPr/>
              <p:nvPr/>
            </p:nvSpPr>
            <p:spPr>
              <a:xfrm>
                <a:off x="11755966"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71" name="Google Shape;571;p6"/>
              <p:cNvSpPr/>
              <p:nvPr/>
            </p:nvSpPr>
            <p:spPr>
              <a:xfrm>
                <a:off x="11619441"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72" name="Google Shape;572;p6"/>
              <p:cNvSpPr/>
              <p:nvPr/>
            </p:nvSpPr>
            <p:spPr>
              <a:xfrm>
                <a:off x="11424178"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73" name="Google Shape;573;p6"/>
              <p:cNvSpPr/>
              <p:nvPr/>
            </p:nvSpPr>
            <p:spPr>
              <a:xfrm>
                <a:off x="11832166"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74" name="Google Shape;574;p6"/>
              <p:cNvSpPr/>
              <p:nvPr/>
            </p:nvSpPr>
            <p:spPr>
              <a:xfrm>
                <a:off x="11922653" y="6596063"/>
                <a:ext cx="23813" cy="252413"/>
              </a:xfrm>
              <a:prstGeom prst="rect">
                <a:avLst/>
              </a:pr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grpSp>
          <p:nvGrpSpPr>
            <p:cNvPr id="575" name="Google Shape;575;p6"/>
            <p:cNvGrpSpPr/>
            <p:nvPr/>
          </p:nvGrpSpPr>
          <p:grpSpPr>
            <a:xfrm flipH="1">
              <a:off x="440267" y="5118101"/>
              <a:ext cx="650875" cy="1730375"/>
              <a:chOff x="118533" y="5118101"/>
              <a:chExt cx="650875" cy="1730375"/>
            </a:xfrm>
          </p:grpSpPr>
          <p:sp>
            <p:nvSpPr>
              <p:cNvPr id="576" name="Google Shape;576;p6"/>
              <p:cNvSpPr/>
              <p:nvPr/>
            </p:nvSpPr>
            <p:spPr>
              <a:xfrm flipH="1" rot="10800000">
                <a:off x="237596" y="6335713"/>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77" name="Google Shape;577;p6"/>
              <p:cNvSpPr/>
              <p:nvPr/>
            </p:nvSpPr>
            <p:spPr>
              <a:xfrm flipH="1" rot="10800000">
                <a:off x="118533" y="622141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78" name="Google Shape;578;p6"/>
              <p:cNvSpPr/>
              <p:nvPr/>
            </p:nvSpPr>
            <p:spPr>
              <a:xfrm flipH="1" rot="10800000">
                <a:off x="385233" y="5118101"/>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79" name="Google Shape;579;p6"/>
              <p:cNvSpPr/>
              <p:nvPr/>
            </p:nvSpPr>
            <p:spPr>
              <a:xfrm flipH="1" rot="10800000">
                <a:off x="464608" y="5299075"/>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grpSp>
          <p:nvGrpSpPr>
            <p:cNvPr id="580" name="Google Shape;580;p6"/>
            <p:cNvGrpSpPr/>
            <p:nvPr/>
          </p:nvGrpSpPr>
          <p:grpSpPr>
            <a:xfrm>
              <a:off x="372533" y="0"/>
              <a:ext cx="598488" cy="1981201"/>
              <a:chOff x="194733" y="0"/>
              <a:chExt cx="598488" cy="1981201"/>
            </a:xfrm>
          </p:grpSpPr>
          <p:sp>
            <p:nvSpPr>
              <p:cNvPr id="581" name="Google Shape;581;p6"/>
              <p:cNvSpPr/>
              <p:nvPr/>
            </p:nvSpPr>
            <p:spPr>
              <a:xfrm flipH="1" rot="10800000">
                <a:off x="285221" y="0"/>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82" name="Google Shape;582;p6"/>
              <p:cNvSpPr/>
              <p:nvPr/>
            </p:nvSpPr>
            <p:spPr>
              <a:xfrm flipH="1" rot="10800000">
                <a:off x="526521" y="1141413"/>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83" name="Google Shape;583;p6"/>
              <p:cNvSpPr/>
              <p:nvPr/>
            </p:nvSpPr>
            <p:spPr>
              <a:xfrm flipH="1" rot="10800000">
                <a:off x="389996" y="1792288"/>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84" name="Google Shape;584;p6"/>
              <p:cNvSpPr/>
              <p:nvPr/>
            </p:nvSpPr>
            <p:spPr>
              <a:xfrm flipH="1" rot="10800000">
                <a:off x="194733" y="0"/>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85" name="Google Shape;585;p6"/>
              <p:cNvSpPr/>
              <p:nvPr/>
            </p:nvSpPr>
            <p:spPr>
              <a:xfrm flipH="1" rot="10800000">
                <a:off x="602721" y="24288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86" name="Google Shape;586;p6"/>
              <p:cNvSpPr/>
              <p:nvPr/>
            </p:nvSpPr>
            <p:spPr>
              <a:xfrm flipH="1" rot="10800000">
                <a:off x="693208" y="0"/>
                <a:ext cx="23813" cy="252413"/>
              </a:xfrm>
              <a:prstGeom prst="rect">
                <a:avLst/>
              </a:prstGeom>
              <a:solidFill>
                <a:schemeClr val="lt2">
                  <a:alpha val="8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grpSp>
      <p:sp>
        <p:nvSpPr>
          <p:cNvPr id="587" name="Google Shape;587;p6"/>
          <p:cNvSpPr txBox="1"/>
          <p:nvPr>
            <p:ph type="title"/>
          </p:nvPr>
        </p:nvSpPr>
        <p:spPr>
          <a:xfrm>
            <a:off x="1143001" y="1007533"/>
            <a:ext cx="9905998" cy="1092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Twentieth Century"/>
              <a:buNone/>
            </a:pPr>
            <a:r>
              <a:rPr b="1" lang="en-US"/>
              <a:t>CONFLICTS WITH EXISTING LAWS  </a:t>
            </a:r>
            <a:endParaRPr/>
          </a:p>
        </p:txBody>
      </p:sp>
      <p:sp>
        <p:nvSpPr>
          <p:cNvPr id="588" name="Google Shape;588;p6"/>
          <p:cNvSpPr txBox="1"/>
          <p:nvPr>
            <p:ph idx="1" type="body"/>
          </p:nvPr>
        </p:nvSpPr>
        <p:spPr>
          <a:xfrm>
            <a:off x="1143001" y="2252134"/>
            <a:ext cx="9905999" cy="3454399"/>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Clr>
                <a:schemeClr val="lt1"/>
              </a:buClr>
              <a:buSzPts val="2500"/>
              <a:buChar char="•"/>
            </a:pPr>
            <a:r>
              <a:rPr lang="en-US" sz="2000"/>
              <a:t>Overriding / Non-obstante clause that is inserted in laws </a:t>
            </a:r>
            <a:endParaRPr/>
          </a:p>
          <a:p>
            <a:pPr indent="-228600" lvl="0" marL="228600" rtl="0" algn="l">
              <a:lnSpc>
                <a:spcPct val="120000"/>
              </a:lnSpc>
              <a:spcBef>
                <a:spcPts val="1000"/>
              </a:spcBef>
              <a:spcAft>
                <a:spcPts val="0"/>
              </a:spcAft>
              <a:buClr>
                <a:schemeClr val="lt1"/>
              </a:buClr>
              <a:buSzPts val="2500"/>
              <a:buChar char="•"/>
            </a:pPr>
            <a:r>
              <a:rPr lang="en-US" sz="2000"/>
              <a:t>There should be analysis on potential impact of the legislation </a:t>
            </a:r>
            <a:endParaRPr/>
          </a:p>
          <a:p>
            <a:pPr indent="-228600" lvl="0" marL="228600" rtl="0" algn="l">
              <a:lnSpc>
                <a:spcPct val="120000"/>
              </a:lnSpc>
              <a:spcBef>
                <a:spcPts val="1000"/>
              </a:spcBef>
              <a:spcAft>
                <a:spcPts val="0"/>
              </a:spcAft>
              <a:buClr>
                <a:schemeClr val="lt1"/>
              </a:buClr>
              <a:buSzPts val="2500"/>
              <a:buChar char="•"/>
            </a:pPr>
            <a:r>
              <a:rPr lang="en-US" sz="2000"/>
              <a:t>For instance – freedom of expression (use for journalistic purpose) and also use of personal data by government entities </a:t>
            </a:r>
            <a:endParaRPr/>
          </a:p>
          <a:p>
            <a:pPr indent="0" lvl="0" marL="0" rtl="0" algn="l">
              <a:lnSpc>
                <a:spcPct val="120000"/>
              </a:lnSpc>
              <a:spcBef>
                <a:spcPts val="1000"/>
              </a:spcBef>
              <a:spcAft>
                <a:spcPts val="0"/>
              </a:spcAft>
              <a:buClr>
                <a:schemeClr val="lt1"/>
              </a:buClr>
              <a:buSzPts val="2500"/>
              <a:buNone/>
            </a:pPr>
            <a:r>
              <a:rPr lang="en-US" sz="2000"/>
              <a:t>Takeaway </a:t>
            </a:r>
            <a:endParaRPr/>
          </a:p>
          <a:p>
            <a:pPr indent="0" lvl="0" marL="0" rtl="0" algn="l">
              <a:lnSpc>
                <a:spcPct val="120000"/>
              </a:lnSpc>
              <a:spcBef>
                <a:spcPts val="1000"/>
              </a:spcBef>
              <a:spcAft>
                <a:spcPts val="0"/>
              </a:spcAft>
              <a:buClr>
                <a:schemeClr val="lt1"/>
              </a:buClr>
              <a:buSzPts val="2500"/>
              <a:buNone/>
            </a:pPr>
            <a:r>
              <a:rPr lang="en-US" sz="2000"/>
              <a:t>Analysis of the impact of the 2010 legislation and the need to update it</a:t>
            </a:r>
            <a:endParaRPr/>
          </a:p>
        </p:txBody>
      </p:sp>
      <p:sp>
        <p:nvSpPr>
          <p:cNvPr id="589" name="Google Shape;589;p6"/>
          <p:cNvSpPr txBox="1"/>
          <p:nvPr>
            <p:ph idx="12" type="sldNum"/>
          </p:nvPr>
        </p:nvSpPr>
        <p:spPr>
          <a:xfrm>
            <a:off x="10276321" y="5730874"/>
            <a:ext cx="77108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4" name="Shape 594"/>
        <p:cNvGrpSpPr/>
        <p:nvPr/>
      </p:nvGrpSpPr>
      <p:grpSpPr>
        <a:xfrm>
          <a:off x="0" y="0"/>
          <a:ext cx="0" cy="0"/>
          <a:chOff x="0" y="0"/>
          <a:chExt cx="0" cy="0"/>
        </a:xfrm>
      </p:grpSpPr>
      <p:grpSp>
        <p:nvGrpSpPr>
          <p:cNvPr id="595" name="Google Shape;595;p7"/>
          <p:cNvGrpSpPr/>
          <p:nvPr/>
        </p:nvGrpSpPr>
        <p:grpSpPr>
          <a:xfrm>
            <a:off x="0" y="-1"/>
            <a:ext cx="12192003" cy="6858001"/>
            <a:chOff x="0" y="-1"/>
            <a:chExt cx="12192003" cy="6858001"/>
          </a:xfrm>
        </p:grpSpPr>
        <p:sp>
          <p:nvSpPr>
            <p:cNvPr id="596" name="Google Shape;596;p7"/>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pic>
          <p:nvPicPr>
            <p:cNvPr id="597" name="Google Shape;597;p7"/>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close up of circuit board" id="598" name="Google Shape;598;p7"/>
          <p:cNvPicPr preferRelativeResize="0"/>
          <p:nvPr/>
        </p:nvPicPr>
        <p:blipFill rotWithShape="1">
          <a:blip r:embed="rId5">
            <a:alphaModFix amt="30000"/>
          </a:blip>
          <a:srcRect b="-1" l="17220" r="9210" t="0"/>
          <a:stretch/>
        </p:blipFill>
        <p:spPr>
          <a:xfrm>
            <a:off x="-5596" y="10"/>
            <a:ext cx="4812728" cy="6857990"/>
          </a:xfrm>
          <a:prstGeom prst="rect">
            <a:avLst/>
          </a:prstGeom>
          <a:noFill/>
          <a:ln>
            <a:noFill/>
          </a:ln>
        </p:spPr>
      </p:pic>
      <p:grpSp>
        <p:nvGrpSpPr>
          <p:cNvPr id="599" name="Google Shape;599;p7"/>
          <p:cNvGrpSpPr/>
          <p:nvPr/>
        </p:nvGrpSpPr>
        <p:grpSpPr>
          <a:xfrm>
            <a:off x="0" y="0"/>
            <a:ext cx="2305051" cy="6858001"/>
            <a:chOff x="0" y="0"/>
            <a:chExt cx="2305051" cy="6858001"/>
          </a:xfrm>
        </p:grpSpPr>
        <p:sp>
          <p:nvSpPr>
            <p:cNvPr id="600" name="Google Shape;600;p7"/>
            <p:cNvSpPr/>
            <p:nvPr/>
          </p:nvSpPr>
          <p:spPr>
            <a:xfrm>
              <a:off x="1209675" y="4763"/>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01" name="Google Shape;601;p7"/>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02" name="Google Shape;602;p7"/>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03" name="Google Shape;603;p7"/>
            <p:cNvSpPr/>
            <p:nvPr/>
          </p:nvSpPr>
          <p:spPr>
            <a:xfrm>
              <a:off x="414338" y="9525"/>
              <a:ext cx="28575" cy="4481513"/>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04" name="Google Shape;604;p7"/>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05" name="Google Shape;605;p7"/>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06" name="Google Shape;606;p7"/>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07" name="Google Shape;607;p7"/>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08" name="Google Shape;608;p7"/>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09" name="Google Shape;609;p7"/>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10" name="Google Shape;610;p7"/>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11" name="Google Shape;611;p7"/>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12" name="Google Shape;612;p7"/>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13" name="Google Shape;613;p7"/>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14" name="Google Shape;614;p7"/>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15" name="Google Shape;615;p7"/>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16" name="Google Shape;616;p7"/>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17" name="Google Shape;617;p7"/>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18" name="Google Shape;618;p7"/>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19" name="Google Shape;619;p7"/>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20" name="Google Shape;620;p7"/>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21" name="Google Shape;621;p7"/>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22" name="Google Shape;622;p7"/>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23" name="Google Shape;623;p7"/>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24" name="Google Shape;624;p7"/>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25" name="Google Shape;625;p7"/>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26" name="Google Shape;626;p7"/>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27" name="Google Shape;627;p7"/>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28" name="Google Shape;628;p7"/>
            <p:cNvSpPr/>
            <p:nvPr/>
          </p:nvSpPr>
          <p:spPr>
            <a:xfrm>
              <a:off x="642938" y="6610350"/>
              <a:ext cx="23813" cy="242888"/>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29" name="Google Shape;629;p7"/>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30" name="Google Shape;630;p7"/>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31" name="Google Shape;631;p7"/>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32" name="Google Shape;632;p7"/>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33" name="Google Shape;633;p7"/>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34" name="Google Shape;634;p7"/>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35" name="Google Shape;635;p7"/>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36" name="Google Shape;636;p7"/>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37" name="Google Shape;637;p7"/>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38" name="Google Shape;638;p7"/>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39" name="Google Shape;639;p7"/>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40" name="Google Shape;640;p7"/>
            <p:cNvSpPr/>
            <p:nvPr/>
          </p:nvSpPr>
          <p:spPr>
            <a:xfrm>
              <a:off x="1228725" y="4662488"/>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41" name="Google Shape;641;p7"/>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42" name="Google Shape;642;p7"/>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43" name="Google Shape;643;p7"/>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44" name="Google Shape;644;p7"/>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45" name="Google Shape;645;p7"/>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46" name="Google Shape;646;p7"/>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47" name="Google Shape;647;p7"/>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48" name="Google Shape;648;p7"/>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49" name="Google Shape;649;p7"/>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50" name="Google Shape;650;p7"/>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51" name="Google Shape;651;p7"/>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52" name="Google Shape;652;p7"/>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53" name="Google Shape;653;p7"/>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grpSp>
      <p:sp>
        <p:nvSpPr>
          <p:cNvPr id="654" name="Google Shape;654;p7"/>
          <p:cNvSpPr txBox="1"/>
          <p:nvPr>
            <p:ph type="title"/>
          </p:nvPr>
        </p:nvSpPr>
        <p:spPr>
          <a:xfrm>
            <a:off x="5590903" y="636588"/>
            <a:ext cx="5456507" cy="146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wentieth Century"/>
              <a:buNone/>
            </a:pPr>
            <a:r>
              <a:rPr b="1" lang="en-US" sz="3200"/>
              <a:t>BRUSSELS EFFECT</a:t>
            </a:r>
            <a:endParaRPr/>
          </a:p>
        </p:txBody>
      </p:sp>
      <p:grpSp>
        <p:nvGrpSpPr>
          <p:cNvPr id="655" name="Google Shape;655;p7"/>
          <p:cNvGrpSpPr/>
          <p:nvPr/>
        </p:nvGrpSpPr>
        <p:grpSpPr>
          <a:xfrm>
            <a:off x="5112704" y="2059599"/>
            <a:ext cx="6329585" cy="3918314"/>
            <a:chOff x="772" y="243498"/>
            <a:chExt cx="6329585" cy="3918314"/>
          </a:xfrm>
        </p:grpSpPr>
        <p:sp>
          <p:nvSpPr>
            <p:cNvPr id="656" name="Google Shape;656;p7"/>
            <p:cNvSpPr/>
            <p:nvPr/>
          </p:nvSpPr>
          <p:spPr>
            <a:xfrm>
              <a:off x="772" y="243498"/>
              <a:ext cx="3014088" cy="1808452"/>
            </a:xfrm>
            <a:prstGeom prst="rect">
              <a:avLst/>
            </a:prstGeom>
            <a:solidFill>
              <a:srgbClr val="99CD4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
            <p:cNvSpPr txBox="1"/>
            <p:nvPr/>
          </p:nvSpPr>
          <p:spPr>
            <a:xfrm>
              <a:off x="772" y="243498"/>
              <a:ext cx="3014088" cy="180845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Twentieth Century"/>
                <a:buNone/>
              </a:pPr>
              <a:r>
                <a:rPr lang="en-US" sz="2400">
                  <a:solidFill>
                    <a:schemeClr val="lt1"/>
                  </a:solidFill>
                  <a:latin typeface="Twentieth Century"/>
                  <a:ea typeface="Twentieth Century"/>
                  <a:cs typeface="Twentieth Century"/>
                  <a:sym typeface="Twentieth Century"/>
                </a:rPr>
                <a:t>Several countries have adopted GDPR including Sri Lanka </a:t>
              </a:r>
              <a:endParaRPr/>
            </a:p>
          </p:txBody>
        </p:sp>
        <p:sp>
          <p:nvSpPr>
            <p:cNvPr id="658" name="Google Shape;658;p7"/>
            <p:cNvSpPr/>
            <p:nvPr/>
          </p:nvSpPr>
          <p:spPr>
            <a:xfrm>
              <a:off x="3316269" y="243498"/>
              <a:ext cx="3014088" cy="1808452"/>
            </a:xfrm>
            <a:prstGeom prst="rect">
              <a:avLst/>
            </a:prstGeom>
            <a:solidFill>
              <a:srgbClr val="99CD4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7"/>
            <p:cNvSpPr txBox="1"/>
            <p:nvPr/>
          </p:nvSpPr>
          <p:spPr>
            <a:xfrm>
              <a:off x="3316269" y="243498"/>
              <a:ext cx="3014088" cy="180845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Twentieth Century"/>
                <a:buNone/>
              </a:pPr>
              <a:r>
                <a:rPr lang="en-US" sz="2400">
                  <a:solidFill>
                    <a:schemeClr val="lt1"/>
                  </a:solidFill>
                  <a:latin typeface="Twentieth Century"/>
                  <a:ea typeface="Twentieth Century"/>
                  <a:cs typeface="Twentieth Century"/>
                  <a:sym typeface="Twentieth Century"/>
                </a:rPr>
                <a:t>Malaysia – necessary to analyse to what extent it would be suitable to the country’s requirements </a:t>
              </a:r>
              <a:endParaRPr/>
            </a:p>
          </p:txBody>
        </p:sp>
        <p:sp>
          <p:nvSpPr>
            <p:cNvPr id="660" name="Google Shape;660;p7"/>
            <p:cNvSpPr/>
            <p:nvPr/>
          </p:nvSpPr>
          <p:spPr>
            <a:xfrm>
              <a:off x="1658521" y="2353360"/>
              <a:ext cx="3014088" cy="1808452"/>
            </a:xfrm>
            <a:prstGeom prst="rect">
              <a:avLst/>
            </a:prstGeom>
            <a:solidFill>
              <a:srgbClr val="99CD4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7"/>
            <p:cNvSpPr txBox="1"/>
            <p:nvPr/>
          </p:nvSpPr>
          <p:spPr>
            <a:xfrm>
              <a:off x="1658521" y="2353360"/>
              <a:ext cx="3014088" cy="180845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Twentieth Century"/>
                <a:buNone/>
              </a:pPr>
              <a:r>
                <a:rPr lang="en-US" sz="2400">
                  <a:solidFill>
                    <a:schemeClr val="lt1"/>
                  </a:solidFill>
                  <a:latin typeface="Twentieth Century"/>
                  <a:ea typeface="Twentieth Century"/>
                  <a:cs typeface="Twentieth Century"/>
                  <a:sym typeface="Twentieth Century"/>
                </a:rPr>
                <a:t>Key Differences </a:t>
              </a:r>
              <a:endParaRPr/>
            </a:p>
            <a:p>
              <a:pPr indent="-171450" lvl="1" marL="171450" marR="0" rtl="0" algn="l">
                <a:lnSpc>
                  <a:spcPct val="90000"/>
                </a:lnSpc>
                <a:spcBef>
                  <a:spcPts val="840"/>
                </a:spcBef>
                <a:spcAft>
                  <a:spcPts val="0"/>
                </a:spcAft>
                <a:buClr>
                  <a:schemeClr val="lt1"/>
                </a:buClr>
                <a:buSzPts val="1900"/>
                <a:buFont typeface="Twentieth Century"/>
                <a:buChar char="•"/>
              </a:pPr>
              <a:r>
                <a:rPr b="0" i="0" lang="en-US" sz="1900" u="none" cap="none" strike="noStrike">
                  <a:solidFill>
                    <a:schemeClr val="lt1"/>
                  </a:solidFill>
                  <a:latin typeface="Twentieth Century"/>
                  <a:ea typeface="Twentieth Century"/>
                  <a:cs typeface="Twentieth Century"/>
                  <a:sym typeface="Twentieth Century"/>
                </a:rPr>
                <a:t>Extraterritoriality </a:t>
              </a:r>
              <a:endParaRPr/>
            </a:p>
            <a:p>
              <a:pPr indent="-171450" lvl="1" marL="171450" marR="0" rtl="0" algn="l">
                <a:lnSpc>
                  <a:spcPct val="90000"/>
                </a:lnSpc>
                <a:spcBef>
                  <a:spcPts val="285"/>
                </a:spcBef>
                <a:spcAft>
                  <a:spcPts val="0"/>
                </a:spcAft>
                <a:buClr>
                  <a:schemeClr val="lt1"/>
                </a:buClr>
                <a:buSzPts val="1900"/>
                <a:buFont typeface="Twentieth Century"/>
                <a:buChar char="•"/>
              </a:pPr>
              <a:r>
                <a:rPr b="0" i="0" lang="en-US" sz="1900" u="none" cap="none" strike="noStrike">
                  <a:solidFill>
                    <a:schemeClr val="lt1"/>
                  </a:solidFill>
                  <a:latin typeface="Twentieth Century"/>
                  <a:ea typeface="Twentieth Century"/>
                  <a:cs typeface="Twentieth Century"/>
                  <a:sym typeface="Twentieth Century"/>
                </a:rPr>
                <a:t>Application to government institutions </a:t>
              </a:r>
              <a:endParaRPr/>
            </a:p>
            <a:p>
              <a:pPr indent="-171450" lvl="1" marL="171450" marR="0" rtl="0" algn="l">
                <a:lnSpc>
                  <a:spcPct val="90000"/>
                </a:lnSpc>
                <a:spcBef>
                  <a:spcPts val="285"/>
                </a:spcBef>
                <a:spcAft>
                  <a:spcPts val="0"/>
                </a:spcAft>
                <a:buClr>
                  <a:schemeClr val="lt1"/>
                </a:buClr>
                <a:buSzPts val="1900"/>
                <a:buFont typeface="Twentieth Century"/>
                <a:buChar char="•"/>
              </a:pPr>
              <a:r>
                <a:rPr b="0" i="0" lang="en-US" sz="1900" u="none" cap="none" strike="noStrike">
                  <a:solidFill>
                    <a:schemeClr val="lt1"/>
                  </a:solidFill>
                  <a:latin typeface="Twentieth Century"/>
                  <a:ea typeface="Twentieth Century"/>
                  <a:cs typeface="Twentieth Century"/>
                  <a:sym typeface="Twentieth Century"/>
                </a:rPr>
                <a:t>Automated decision making </a:t>
              </a:r>
              <a:endParaRPr/>
            </a:p>
          </p:txBody>
        </p:sp>
      </p:grpSp>
      <p:sp>
        <p:nvSpPr>
          <p:cNvPr id="662" name="Google Shape;662;p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7" name="Shape 667"/>
        <p:cNvGrpSpPr/>
        <p:nvPr/>
      </p:nvGrpSpPr>
      <p:grpSpPr>
        <a:xfrm>
          <a:off x="0" y="0"/>
          <a:ext cx="0" cy="0"/>
          <a:chOff x="0" y="0"/>
          <a:chExt cx="0" cy="0"/>
        </a:xfrm>
      </p:grpSpPr>
      <p:grpSp>
        <p:nvGrpSpPr>
          <p:cNvPr id="668" name="Google Shape;668;p8"/>
          <p:cNvGrpSpPr/>
          <p:nvPr/>
        </p:nvGrpSpPr>
        <p:grpSpPr>
          <a:xfrm>
            <a:off x="0" y="-1"/>
            <a:ext cx="12192003" cy="6858001"/>
            <a:chOff x="0" y="-1"/>
            <a:chExt cx="12192003" cy="6858001"/>
          </a:xfrm>
        </p:grpSpPr>
        <p:sp>
          <p:nvSpPr>
            <p:cNvPr id="669" name="Google Shape;669;p8"/>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pic>
          <p:nvPicPr>
            <p:cNvPr id="670" name="Google Shape;670;p8"/>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close up of circuit board" id="671" name="Google Shape;671;p8"/>
          <p:cNvPicPr preferRelativeResize="0"/>
          <p:nvPr/>
        </p:nvPicPr>
        <p:blipFill rotWithShape="1">
          <a:blip r:embed="rId5">
            <a:alphaModFix amt="30000"/>
          </a:blip>
          <a:srcRect b="-1" l="17220" r="9210" t="0"/>
          <a:stretch/>
        </p:blipFill>
        <p:spPr>
          <a:xfrm>
            <a:off x="-5596" y="10"/>
            <a:ext cx="4812728" cy="6857990"/>
          </a:xfrm>
          <a:prstGeom prst="rect">
            <a:avLst/>
          </a:prstGeom>
          <a:noFill/>
          <a:ln>
            <a:noFill/>
          </a:ln>
        </p:spPr>
      </p:pic>
      <p:grpSp>
        <p:nvGrpSpPr>
          <p:cNvPr id="672" name="Google Shape;672;p8"/>
          <p:cNvGrpSpPr/>
          <p:nvPr/>
        </p:nvGrpSpPr>
        <p:grpSpPr>
          <a:xfrm>
            <a:off x="0" y="0"/>
            <a:ext cx="2305051" cy="6858001"/>
            <a:chOff x="0" y="0"/>
            <a:chExt cx="2305051" cy="6858001"/>
          </a:xfrm>
        </p:grpSpPr>
        <p:sp>
          <p:nvSpPr>
            <p:cNvPr id="673" name="Google Shape;673;p8"/>
            <p:cNvSpPr/>
            <p:nvPr/>
          </p:nvSpPr>
          <p:spPr>
            <a:xfrm>
              <a:off x="1209675" y="4763"/>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74" name="Google Shape;674;p8"/>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75" name="Google Shape;675;p8"/>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76" name="Google Shape;676;p8"/>
            <p:cNvSpPr/>
            <p:nvPr/>
          </p:nvSpPr>
          <p:spPr>
            <a:xfrm>
              <a:off x="414338" y="9525"/>
              <a:ext cx="28575" cy="4481513"/>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77" name="Google Shape;677;p8"/>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78" name="Google Shape;678;p8"/>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79" name="Google Shape;679;p8"/>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80" name="Google Shape;680;p8"/>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81" name="Google Shape;681;p8"/>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82" name="Google Shape;682;p8"/>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83" name="Google Shape;683;p8"/>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84" name="Google Shape;684;p8"/>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85" name="Google Shape;685;p8"/>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86" name="Google Shape;686;p8"/>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87" name="Google Shape;687;p8"/>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88" name="Google Shape;688;p8"/>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89" name="Google Shape;689;p8"/>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90" name="Google Shape;690;p8"/>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91" name="Google Shape;691;p8"/>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92" name="Google Shape;692;p8"/>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93" name="Google Shape;693;p8"/>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94" name="Google Shape;694;p8"/>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95" name="Google Shape;695;p8"/>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96" name="Google Shape;696;p8"/>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97" name="Google Shape;697;p8"/>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98" name="Google Shape;698;p8"/>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699" name="Google Shape;699;p8"/>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00" name="Google Shape;700;p8"/>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01" name="Google Shape;701;p8"/>
            <p:cNvSpPr/>
            <p:nvPr/>
          </p:nvSpPr>
          <p:spPr>
            <a:xfrm>
              <a:off x="642938" y="6610350"/>
              <a:ext cx="23813" cy="242888"/>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02" name="Google Shape;702;p8"/>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03" name="Google Shape;703;p8"/>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04" name="Google Shape;704;p8"/>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05" name="Google Shape;705;p8"/>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06" name="Google Shape;706;p8"/>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07" name="Google Shape;707;p8"/>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08" name="Google Shape;708;p8"/>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09" name="Google Shape;709;p8"/>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10" name="Google Shape;710;p8"/>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11" name="Google Shape;711;p8"/>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12" name="Google Shape;712;p8"/>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13" name="Google Shape;713;p8"/>
            <p:cNvSpPr/>
            <p:nvPr/>
          </p:nvSpPr>
          <p:spPr>
            <a:xfrm>
              <a:off x="1228725" y="4662488"/>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14" name="Google Shape;714;p8"/>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15" name="Google Shape;715;p8"/>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16" name="Google Shape;716;p8"/>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17" name="Google Shape;717;p8"/>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18" name="Google Shape;718;p8"/>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19" name="Google Shape;719;p8"/>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20" name="Google Shape;720;p8"/>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21" name="Google Shape;721;p8"/>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22" name="Google Shape;722;p8"/>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23" name="Google Shape;723;p8"/>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24" name="Google Shape;724;p8"/>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25" name="Google Shape;725;p8"/>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26" name="Google Shape;726;p8"/>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Twentieth Century"/>
                <a:ea typeface="Twentieth Century"/>
                <a:cs typeface="Twentieth Century"/>
                <a:sym typeface="Twentieth Century"/>
              </a:endParaRPr>
            </a:p>
          </p:txBody>
        </p:sp>
      </p:grpSp>
      <p:sp>
        <p:nvSpPr>
          <p:cNvPr id="727" name="Google Shape;727;p8"/>
          <p:cNvSpPr txBox="1"/>
          <p:nvPr>
            <p:ph type="title"/>
          </p:nvPr>
        </p:nvSpPr>
        <p:spPr>
          <a:xfrm>
            <a:off x="5590903" y="636588"/>
            <a:ext cx="5456507" cy="146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wentieth Century"/>
              <a:buNone/>
            </a:pPr>
            <a:r>
              <a:rPr b="1" lang="en-US" sz="3200"/>
              <a:t>COMPLIANCE COST </a:t>
            </a:r>
            <a:endParaRPr/>
          </a:p>
        </p:txBody>
      </p:sp>
      <p:grpSp>
        <p:nvGrpSpPr>
          <p:cNvPr id="728" name="Google Shape;728;p8"/>
          <p:cNvGrpSpPr/>
          <p:nvPr/>
        </p:nvGrpSpPr>
        <p:grpSpPr>
          <a:xfrm>
            <a:off x="5111932" y="2230817"/>
            <a:ext cx="6331130" cy="3575880"/>
            <a:chOff x="0" y="414716"/>
            <a:chExt cx="6331130" cy="3575880"/>
          </a:xfrm>
        </p:grpSpPr>
        <p:sp>
          <p:nvSpPr>
            <p:cNvPr id="729" name="Google Shape;729;p8"/>
            <p:cNvSpPr/>
            <p:nvPr/>
          </p:nvSpPr>
          <p:spPr>
            <a:xfrm>
              <a:off x="0" y="414716"/>
              <a:ext cx="6331130" cy="761670"/>
            </a:xfrm>
            <a:prstGeom prst="roundRect">
              <a:avLst>
                <a:gd fmla="val 16667" name="adj"/>
              </a:avLst>
            </a:prstGeom>
            <a:solidFill>
              <a:srgbClr val="99CD4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8"/>
            <p:cNvSpPr txBox="1"/>
            <p:nvPr/>
          </p:nvSpPr>
          <p:spPr>
            <a:xfrm>
              <a:off x="37182" y="451898"/>
              <a:ext cx="6256766" cy="687306"/>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Twentieth Century"/>
                <a:buNone/>
              </a:pPr>
              <a:r>
                <a:rPr lang="en-US" sz="2100">
                  <a:solidFill>
                    <a:schemeClr val="lt1"/>
                  </a:solidFill>
                  <a:latin typeface="Twentieth Century"/>
                  <a:ea typeface="Twentieth Century"/>
                  <a:cs typeface="Twentieth Century"/>
                  <a:sym typeface="Twentieth Century"/>
                </a:rPr>
                <a:t>Since the passing of the law (not yet in force) efforts to comply been rather scattered </a:t>
              </a:r>
              <a:endParaRPr/>
            </a:p>
          </p:txBody>
        </p:sp>
        <p:sp>
          <p:nvSpPr>
            <p:cNvPr id="731" name="Google Shape;731;p8"/>
            <p:cNvSpPr/>
            <p:nvPr/>
          </p:nvSpPr>
          <p:spPr>
            <a:xfrm>
              <a:off x="0" y="1236866"/>
              <a:ext cx="6331130" cy="761670"/>
            </a:xfrm>
            <a:prstGeom prst="roundRect">
              <a:avLst>
                <a:gd fmla="val 16667" name="adj"/>
              </a:avLst>
            </a:prstGeom>
            <a:solidFill>
              <a:srgbClr val="99CD4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8"/>
            <p:cNvSpPr txBox="1"/>
            <p:nvPr/>
          </p:nvSpPr>
          <p:spPr>
            <a:xfrm>
              <a:off x="37182" y="1274048"/>
              <a:ext cx="6256766" cy="687306"/>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Twentieth Century"/>
                <a:buNone/>
              </a:pPr>
              <a:r>
                <a:rPr lang="en-US" sz="2100">
                  <a:solidFill>
                    <a:schemeClr val="lt1"/>
                  </a:solidFill>
                  <a:latin typeface="Twentieth Century"/>
                  <a:ea typeface="Twentieth Century"/>
                  <a:cs typeface="Twentieth Century"/>
                  <a:sym typeface="Twentieth Century"/>
                </a:rPr>
                <a:t>Human Resources and significant deployment of technology </a:t>
              </a:r>
              <a:endParaRPr/>
            </a:p>
          </p:txBody>
        </p:sp>
        <p:sp>
          <p:nvSpPr>
            <p:cNvPr id="733" name="Google Shape;733;p8"/>
            <p:cNvSpPr/>
            <p:nvPr/>
          </p:nvSpPr>
          <p:spPr>
            <a:xfrm>
              <a:off x="0" y="2059016"/>
              <a:ext cx="6331130" cy="761670"/>
            </a:xfrm>
            <a:prstGeom prst="roundRect">
              <a:avLst>
                <a:gd fmla="val 16667" name="adj"/>
              </a:avLst>
            </a:prstGeom>
            <a:solidFill>
              <a:srgbClr val="99CD4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8"/>
            <p:cNvSpPr txBox="1"/>
            <p:nvPr/>
          </p:nvSpPr>
          <p:spPr>
            <a:xfrm>
              <a:off x="37182" y="2096198"/>
              <a:ext cx="6256766" cy="687306"/>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Twentieth Century"/>
                <a:buNone/>
              </a:pPr>
              <a:r>
                <a:rPr lang="en-US" sz="2100">
                  <a:solidFill>
                    <a:schemeClr val="lt1"/>
                  </a:solidFill>
                  <a:latin typeface="Twentieth Century"/>
                  <a:ea typeface="Twentieth Century"/>
                  <a:cs typeface="Twentieth Century"/>
                  <a:sym typeface="Twentieth Century"/>
                </a:rPr>
                <a:t>Yet to have any staggered approach </a:t>
              </a:r>
              <a:endParaRPr/>
            </a:p>
          </p:txBody>
        </p:sp>
        <p:sp>
          <p:nvSpPr>
            <p:cNvPr id="735" name="Google Shape;735;p8"/>
            <p:cNvSpPr/>
            <p:nvPr/>
          </p:nvSpPr>
          <p:spPr>
            <a:xfrm>
              <a:off x="0" y="2881166"/>
              <a:ext cx="6331130" cy="761670"/>
            </a:xfrm>
            <a:prstGeom prst="roundRect">
              <a:avLst>
                <a:gd fmla="val 16667" name="adj"/>
              </a:avLst>
            </a:prstGeom>
            <a:solidFill>
              <a:srgbClr val="99CD49"/>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8"/>
            <p:cNvSpPr txBox="1"/>
            <p:nvPr/>
          </p:nvSpPr>
          <p:spPr>
            <a:xfrm>
              <a:off x="37182" y="2918348"/>
              <a:ext cx="6256766" cy="687306"/>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Twentieth Century"/>
                <a:buNone/>
              </a:pPr>
              <a:r>
                <a:rPr lang="en-US" sz="2100">
                  <a:solidFill>
                    <a:schemeClr val="lt1"/>
                  </a:solidFill>
                  <a:latin typeface="Twentieth Century"/>
                  <a:ea typeface="Twentieth Century"/>
                  <a:cs typeface="Twentieth Century"/>
                  <a:sym typeface="Twentieth Century"/>
                </a:rPr>
                <a:t>Takeaway for Malaysia- Current law focused on some sectors – how will a wide application impact the country </a:t>
              </a:r>
              <a:endParaRPr/>
            </a:p>
          </p:txBody>
        </p:sp>
        <p:sp>
          <p:nvSpPr>
            <p:cNvPr id="737" name="Google Shape;737;p8"/>
            <p:cNvSpPr/>
            <p:nvPr/>
          </p:nvSpPr>
          <p:spPr>
            <a:xfrm>
              <a:off x="0" y="3642836"/>
              <a:ext cx="6331130" cy="3477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8"/>
            <p:cNvSpPr txBox="1"/>
            <p:nvPr/>
          </p:nvSpPr>
          <p:spPr>
            <a:xfrm>
              <a:off x="0" y="3642836"/>
              <a:ext cx="6331130" cy="347760"/>
            </a:xfrm>
            <a:prstGeom prst="rect">
              <a:avLst/>
            </a:prstGeom>
            <a:noFill/>
            <a:ln>
              <a:noFill/>
            </a:ln>
          </p:spPr>
          <p:txBody>
            <a:bodyPr anchorCtr="0" anchor="t" bIns="26650" lIns="201000" spcFirstLastPara="1" rIns="149350" wrap="square" tIns="26650">
              <a:noAutofit/>
            </a:bodyPr>
            <a:lstStyle/>
            <a:p>
              <a:pPr indent="-69850" lvl="1" marL="171450" marR="0" rtl="0" algn="l">
                <a:lnSpc>
                  <a:spcPct val="90000"/>
                </a:lnSpc>
                <a:spcBef>
                  <a:spcPts val="0"/>
                </a:spcBef>
                <a:spcAft>
                  <a:spcPts val="0"/>
                </a:spcAft>
                <a:buClr>
                  <a:schemeClr val="lt1"/>
                </a:buClr>
                <a:buSzPts val="1600"/>
                <a:buFont typeface="Twentieth Century"/>
                <a:buNone/>
              </a:pPr>
              <a:r>
                <a:t/>
              </a:r>
              <a:endParaRPr b="0" i="0" sz="1600" u="none" cap="none" strike="noStrike">
                <a:solidFill>
                  <a:schemeClr val="lt1"/>
                </a:solidFill>
                <a:latin typeface="Twentieth Century"/>
                <a:ea typeface="Twentieth Century"/>
                <a:cs typeface="Twentieth Century"/>
                <a:sym typeface="Twentieth Century"/>
              </a:endParaRPr>
            </a:p>
          </p:txBody>
        </p:sp>
      </p:grpSp>
      <p:sp>
        <p:nvSpPr>
          <p:cNvPr id="739" name="Google Shape;739;p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3" name="Shape 743"/>
        <p:cNvGrpSpPr/>
        <p:nvPr/>
      </p:nvGrpSpPr>
      <p:grpSpPr>
        <a:xfrm>
          <a:off x="0" y="0"/>
          <a:ext cx="0" cy="0"/>
          <a:chOff x="0" y="0"/>
          <a:chExt cx="0" cy="0"/>
        </a:xfrm>
      </p:grpSpPr>
      <p:grpSp>
        <p:nvGrpSpPr>
          <p:cNvPr id="744" name="Google Shape;744;p9"/>
          <p:cNvGrpSpPr/>
          <p:nvPr/>
        </p:nvGrpSpPr>
        <p:grpSpPr>
          <a:xfrm>
            <a:off x="0" y="-1"/>
            <a:ext cx="12192003" cy="6858001"/>
            <a:chOff x="0" y="-1"/>
            <a:chExt cx="12192003" cy="6858001"/>
          </a:xfrm>
        </p:grpSpPr>
        <p:sp>
          <p:nvSpPr>
            <p:cNvPr id="745" name="Google Shape;745;p9"/>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746" name="Google Shape;746;p9"/>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sp>
        <p:nvSpPr>
          <p:cNvPr id="747" name="Google Shape;747;p9"/>
          <p:cNvSpPr txBox="1"/>
          <p:nvPr>
            <p:ph type="title"/>
          </p:nvPr>
        </p:nvSpPr>
        <p:spPr>
          <a:xfrm>
            <a:off x="6448425" y="618518"/>
            <a:ext cx="4598985"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b="1" lang="en-US"/>
              <a:t>AI AND GENERATIVE AI </a:t>
            </a:r>
            <a:endParaRPr/>
          </a:p>
        </p:txBody>
      </p:sp>
      <p:pic>
        <p:nvPicPr>
          <p:cNvPr descr="close up of circuit board" id="748" name="Google Shape;748;p9"/>
          <p:cNvPicPr preferRelativeResize="0"/>
          <p:nvPr/>
        </p:nvPicPr>
        <p:blipFill rotWithShape="1">
          <a:blip r:embed="rId5">
            <a:alphaModFix/>
          </a:blip>
          <a:srcRect b="-1" l="24310" r="16302" t="0"/>
          <a:stretch/>
        </p:blipFill>
        <p:spPr>
          <a:xfrm>
            <a:off x="-5597" y="10"/>
            <a:ext cx="6101597" cy="6857990"/>
          </a:xfrm>
          <a:prstGeom prst="rect">
            <a:avLst/>
          </a:prstGeom>
          <a:noFill/>
          <a:ln>
            <a:noFill/>
          </a:ln>
        </p:spPr>
      </p:pic>
      <p:grpSp>
        <p:nvGrpSpPr>
          <p:cNvPr id="749" name="Google Shape;749;p9"/>
          <p:cNvGrpSpPr/>
          <p:nvPr/>
        </p:nvGrpSpPr>
        <p:grpSpPr>
          <a:xfrm>
            <a:off x="0" y="0"/>
            <a:ext cx="2305051" cy="6858001"/>
            <a:chOff x="0" y="0"/>
            <a:chExt cx="2305051" cy="6858001"/>
          </a:xfrm>
        </p:grpSpPr>
        <p:sp>
          <p:nvSpPr>
            <p:cNvPr id="750" name="Google Shape;750;p9"/>
            <p:cNvSpPr/>
            <p:nvPr/>
          </p:nvSpPr>
          <p:spPr>
            <a:xfrm>
              <a:off x="1209675" y="4763"/>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51" name="Google Shape;751;p9"/>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52" name="Google Shape;752;p9"/>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53" name="Google Shape;753;p9"/>
            <p:cNvSpPr/>
            <p:nvPr/>
          </p:nvSpPr>
          <p:spPr>
            <a:xfrm>
              <a:off x="414338" y="9525"/>
              <a:ext cx="28575" cy="4481513"/>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54" name="Google Shape;754;p9"/>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55" name="Google Shape;755;p9"/>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56" name="Google Shape;756;p9"/>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57" name="Google Shape;757;p9"/>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58" name="Google Shape;758;p9"/>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59" name="Google Shape;759;p9"/>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0" name="Google Shape;760;p9"/>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1" name="Google Shape;761;p9"/>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2" name="Google Shape;762;p9"/>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3" name="Google Shape;763;p9"/>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4" name="Google Shape;764;p9"/>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5" name="Google Shape;765;p9"/>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6" name="Google Shape;766;p9"/>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7" name="Google Shape;767;p9"/>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8" name="Google Shape;768;p9"/>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69" name="Google Shape;769;p9"/>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70" name="Google Shape;770;p9"/>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71" name="Google Shape;771;p9"/>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72" name="Google Shape;772;p9"/>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73" name="Google Shape;773;p9"/>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74" name="Google Shape;774;p9"/>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75" name="Google Shape;775;p9"/>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76" name="Google Shape;776;p9"/>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77" name="Google Shape;777;p9"/>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78" name="Google Shape;778;p9"/>
            <p:cNvSpPr/>
            <p:nvPr/>
          </p:nvSpPr>
          <p:spPr>
            <a:xfrm>
              <a:off x="642938" y="6610350"/>
              <a:ext cx="23813" cy="242888"/>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79" name="Google Shape;779;p9"/>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80" name="Google Shape;780;p9"/>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81" name="Google Shape;781;p9"/>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82" name="Google Shape;782;p9"/>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83" name="Google Shape;783;p9"/>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84" name="Google Shape;784;p9"/>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85" name="Google Shape;785;p9"/>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86" name="Google Shape;786;p9"/>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87" name="Google Shape;787;p9"/>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88" name="Google Shape;788;p9"/>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89" name="Google Shape;789;p9"/>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0" name="Google Shape;790;p9"/>
            <p:cNvSpPr/>
            <p:nvPr/>
          </p:nvSpPr>
          <p:spPr>
            <a:xfrm>
              <a:off x="1228725" y="4662488"/>
              <a:ext cx="23813" cy="2181225"/>
            </a:xfrm>
            <a:prstGeom prst="rect">
              <a:avLst/>
            </a:pr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1" name="Google Shape;791;p9"/>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2" name="Google Shape;792;p9"/>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3" name="Google Shape;793;p9"/>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4" name="Google Shape;794;p9"/>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5" name="Google Shape;795;p9"/>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6" name="Google Shape;796;p9"/>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7" name="Google Shape;797;p9"/>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8" name="Google Shape;798;p9"/>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9" name="Google Shape;799;p9"/>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0" name="Google Shape;800;p9"/>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1" name="Google Shape;801;p9"/>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2" name="Google Shape;802;p9"/>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3" name="Google Shape;803;p9"/>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sp>
        <p:nvSpPr>
          <p:cNvPr id="804" name="Google Shape;804;p9"/>
          <p:cNvSpPr txBox="1"/>
          <p:nvPr>
            <p:ph idx="1" type="body"/>
          </p:nvPr>
        </p:nvSpPr>
        <p:spPr>
          <a:xfrm>
            <a:off x="6448425" y="2249487"/>
            <a:ext cx="4598986" cy="386710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0"/>
              </a:spcBef>
              <a:spcAft>
                <a:spcPts val="0"/>
              </a:spcAft>
              <a:buClr>
                <a:schemeClr val="lt1"/>
              </a:buClr>
              <a:buSzPts val="3000"/>
              <a:buChar char="•"/>
            </a:pPr>
            <a:r>
              <a:rPr lang="en-US"/>
              <a:t>More emphasis on data </a:t>
            </a:r>
            <a:endParaRPr/>
          </a:p>
          <a:p>
            <a:pPr indent="-228600" lvl="0" marL="228600" rtl="0" algn="l">
              <a:lnSpc>
                <a:spcPct val="110000"/>
              </a:lnSpc>
              <a:spcBef>
                <a:spcPts val="1000"/>
              </a:spcBef>
              <a:spcAft>
                <a:spcPts val="0"/>
              </a:spcAft>
              <a:buClr>
                <a:schemeClr val="lt1"/>
              </a:buClr>
              <a:buSzPts val="3000"/>
              <a:buChar char="•"/>
            </a:pPr>
            <a:r>
              <a:rPr lang="en-US"/>
              <a:t>Data that is publicly available in other sources</a:t>
            </a:r>
            <a:endParaRPr/>
          </a:p>
          <a:p>
            <a:pPr indent="0" lvl="0" marL="0" rtl="0" algn="l">
              <a:lnSpc>
                <a:spcPct val="110000"/>
              </a:lnSpc>
              <a:spcBef>
                <a:spcPts val="1000"/>
              </a:spcBef>
              <a:spcAft>
                <a:spcPts val="0"/>
              </a:spcAft>
              <a:buClr>
                <a:schemeClr val="lt1"/>
              </a:buClr>
              <a:buSzPts val="3000"/>
              <a:buNone/>
            </a:pPr>
            <a:r>
              <a:rPr lang="en-US"/>
              <a:t>Austrian Data Protection Authority </a:t>
            </a:r>
            <a:endParaRPr/>
          </a:p>
          <a:p>
            <a:pPr indent="0" lvl="0" marL="0" rtl="0" algn="l">
              <a:lnSpc>
                <a:spcPct val="110000"/>
              </a:lnSpc>
              <a:spcBef>
                <a:spcPts val="1000"/>
              </a:spcBef>
              <a:spcAft>
                <a:spcPts val="0"/>
              </a:spcAft>
              <a:buClr>
                <a:schemeClr val="lt1"/>
              </a:buClr>
              <a:buSzPts val="3000"/>
              <a:buNone/>
            </a:pPr>
            <a:r>
              <a:rPr lang="en-US"/>
              <a:t>The PDPA (SL) does not differentiate on the basis of this </a:t>
            </a:r>
            <a:endParaRPr/>
          </a:p>
          <a:p>
            <a:pPr indent="-228600" lvl="0" marL="228600" rtl="0" algn="l">
              <a:lnSpc>
                <a:spcPct val="110000"/>
              </a:lnSpc>
              <a:spcBef>
                <a:spcPts val="1000"/>
              </a:spcBef>
              <a:spcAft>
                <a:spcPts val="0"/>
              </a:spcAft>
              <a:buClr>
                <a:schemeClr val="lt1"/>
              </a:buClr>
              <a:buSzPts val="3000"/>
              <a:buChar char="•"/>
            </a:pPr>
            <a:r>
              <a:rPr lang="en-US"/>
              <a:t>Data scrapping </a:t>
            </a:r>
            <a:endParaRPr/>
          </a:p>
          <a:p>
            <a:pPr indent="0" lvl="0" marL="0" rtl="0" algn="l">
              <a:lnSpc>
                <a:spcPct val="110000"/>
              </a:lnSpc>
              <a:spcBef>
                <a:spcPts val="1000"/>
              </a:spcBef>
              <a:spcAft>
                <a:spcPts val="0"/>
              </a:spcAft>
              <a:buClr>
                <a:schemeClr val="lt1"/>
              </a:buClr>
              <a:buSzPts val="3000"/>
              <a:buNone/>
            </a:pPr>
            <a:r>
              <a:rPr lang="en-US"/>
              <a:t>Dutch Data Protection Authority </a:t>
            </a:r>
            <a:endParaRPr/>
          </a:p>
          <a:p>
            <a:pPr indent="0" lvl="0" marL="0" rtl="0" algn="l">
              <a:lnSpc>
                <a:spcPct val="110000"/>
              </a:lnSpc>
              <a:spcBef>
                <a:spcPts val="1000"/>
              </a:spcBef>
              <a:spcAft>
                <a:spcPts val="0"/>
              </a:spcAft>
              <a:buClr>
                <a:schemeClr val="lt1"/>
              </a:buClr>
              <a:buSzPts val="2500"/>
              <a:buNone/>
            </a:pPr>
            <a:r>
              <a:t/>
            </a:r>
            <a:endParaRPr sz="2000"/>
          </a:p>
        </p:txBody>
      </p:sp>
      <p:sp>
        <p:nvSpPr>
          <p:cNvPr id="805" name="Google Shape;805;p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2024-05-13T03:43:39Z</dcterms:created>
  <dc:creator>Ashwini</dc:creator>
</cp:coreProperties>
</file>